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2" r:id="rId1"/>
  </p:sldMasterIdLst>
  <p:notesMasterIdLst>
    <p:notesMasterId r:id="rId236"/>
  </p:notesMasterIdLst>
  <p:sldIdLst>
    <p:sldId id="256" r:id="rId2"/>
    <p:sldId id="257" r:id="rId3"/>
    <p:sldId id="258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79" r:id="rId21"/>
    <p:sldId id="280" r:id="rId22"/>
    <p:sldId id="281" r:id="rId23"/>
    <p:sldId id="282" r:id="rId24"/>
    <p:sldId id="283" r:id="rId25"/>
    <p:sldId id="284" r:id="rId26"/>
    <p:sldId id="285" r:id="rId27"/>
    <p:sldId id="286" r:id="rId28"/>
    <p:sldId id="287" r:id="rId29"/>
    <p:sldId id="288" r:id="rId30"/>
    <p:sldId id="289" r:id="rId31"/>
    <p:sldId id="290" r:id="rId32"/>
    <p:sldId id="291" r:id="rId33"/>
    <p:sldId id="292" r:id="rId34"/>
    <p:sldId id="293" r:id="rId35"/>
    <p:sldId id="294" r:id="rId36"/>
    <p:sldId id="295" r:id="rId37"/>
    <p:sldId id="296" r:id="rId38"/>
    <p:sldId id="297" r:id="rId39"/>
    <p:sldId id="298" r:id="rId40"/>
    <p:sldId id="301" r:id="rId41"/>
    <p:sldId id="302" r:id="rId42"/>
    <p:sldId id="303" r:id="rId43"/>
    <p:sldId id="304" r:id="rId44"/>
    <p:sldId id="305" r:id="rId45"/>
    <p:sldId id="306" r:id="rId46"/>
    <p:sldId id="307" r:id="rId47"/>
    <p:sldId id="308" r:id="rId48"/>
    <p:sldId id="309" r:id="rId49"/>
    <p:sldId id="310" r:id="rId50"/>
    <p:sldId id="311" r:id="rId51"/>
    <p:sldId id="312" r:id="rId52"/>
    <p:sldId id="313" r:id="rId53"/>
    <p:sldId id="314" r:id="rId54"/>
    <p:sldId id="315" r:id="rId55"/>
    <p:sldId id="316" r:id="rId56"/>
    <p:sldId id="317" r:id="rId57"/>
    <p:sldId id="318" r:id="rId58"/>
    <p:sldId id="319" r:id="rId59"/>
    <p:sldId id="320" r:id="rId60"/>
    <p:sldId id="321" r:id="rId61"/>
    <p:sldId id="322" r:id="rId62"/>
    <p:sldId id="323" r:id="rId63"/>
    <p:sldId id="324" r:id="rId64"/>
    <p:sldId id="325" r:id="rId65"/>
    <p:sldId id="326" r:id="rId66"/>
    <p:sldId id="327" r:id="rId67"/>
    <p:sldId id="328" r:id="rId68"/>
    <p:sldId id="329" r:id="rId69"/>
    <p:sldId id="330" r:id="rId70"/>
    <p:sldId id="331" r:id="rId71"/>
    <p:sldId id="332" r:id="rId72"/>
    <p:sldId id="333" r:id="rId73"/>
    <p:sldId id="334" r:id="rId74"/>
    <p:sldId id="335" r:id="rId75"/>
    <p:sldId id="336" r:id="rId76"/>
    <p:sldId id="337" r:id="rId77"/>
    <p:sldId id="338" r:id="rId78"/>
    <p:sldId id="339" r:id="rId79"/>
    <p:sldId id="340" r:id="rId80"/>
    <p:sldId id="341" r:id="rId81"/>
    <p:sldId id="342" r:id="rId82"/>
    <p:sldId id="343" r:id="rId83"/>
    <p:sldId id="344" r:id="rId84"/>
    <p:sldId id="345" r:id="rId85"/>
    <p:sldId id="346" r:id="rId86"/>
    <p:sldId id="347" r:id="rId87"/>
    <p:sldId id="348" r:id="rId88"/>
    <p:sldId id="349" r:id="rId89"/>
    <p:sldId id="350" r:id="rId90"/>
    <p:sldId id="351" r:id="rId91"/>
    <p:sldId id="352" r:id="rId92"/>
    <p:sldId id="353" r:id="rId93"/>
    <p:sldId id="354" r:id="rId94"/>
    <p:sldId id="355" r:id="rId95"/>
    <p:sldId id="356" r:id="rId96"/>
    <p:sldId id="357" r:id="rId97"/>
    <p:sldId id="299" r:id="rId98"/>
    <p:sldId id="358" r:id="rId99"/>
    <p:sldId id="359" r:id="rId100"/>
    <p:sldId id="360" r:id="rId101"/>
    <p:sldId id="361" r:id="rId102"/>
    <p:sldId id="362" r:id="rId103"/>
    <p:sldId id="363" r:id="rId104"/>
    <p:sldId id="364" r:id="rId105"/>
    <p:sldId id="365" r:id="rId106"/>
    <p:sldId id="367" r:id="rId107"/>
    <p:sldId id="368" r:id="rId108"/>
    <p:sldId id="369" r:id="rId109"/>
    <p:sldId id="370" r:id="rId110"/>
    <p:sldId id="371" r:id="rId111"/>
    <p:sldId id="372" r:id="rId112"/>
    <p:sldId id="373" r:id="rId113"/>
    <p:sldId id="374" r:id="rId114"/>
    <p:sldId id="375" r:id="rId115"/>
    <p:sldId id="376" r:id="rId116"/>
    <p:sldId id="377" r:id="rId117"/>
    <p:sldId id="378" r:id="rId118"/>
    <p:sldId id="379" r:id="rId119"/>
    <p:sldId id="380" r:id="rId120"/>
    <p:sldId id="381" r:id="rId121"/>
    <p:sldId id="382" r:id="rId122"/>
    <p:sldId id="383" r:id="rId123"/>
    <p:sldId id="384" r:id="rId124"/>
    <p:sldId id="385" r:id="rId125"/>
    <p:sldId id="386" r:id="rId126"/>
    <p:sldId id="387" r:id="rId127"/>
    <p:sldId id="388" r:id="rId128"/>
    <p:sldId id="389" r:id="rId129"/>
    <p:sldId id="390" r:id="rId130"/>
    <p:sldId id="391" r:id="rId131"/>
    <p:sldId id="392" r:id="rId132"/>
    <p:sldId id="393" r:id="rId133"/>
    <p:sldId id="394" r:id="rId134"/>
    <p:sldId id="395" r:id="rId135"/>
    <p:sldId id="396" r:id="rId136"/>
    <p:sldId id="397" r:id="rId137"/>
    <p:sldId id="300" r:id="rId138"/>
    <p:sldId id="259" r:id="rId139"/>
    <p:sldId id="398" r:id="rId140"/>
    <p:sldId id="399" r:id="rId141"/>
    <p:sldId id="400" r:id="rId142"/>
    <p:sldId id="401" r:id="rId143"/>
    <p:sldId id="403" r:id="rId144"/>
    <p:sldId id="402" r:id="rId145"/>
    <p:sldId id="404" r:id="rId146"/>
    <p:sldId id="405" r:id="rId147"/>
    <p:sldId id="406" r:id="rId148"/>
    <p:sldId id="407" r:id="rId149"/>
    <p:sldId id="408" r:id="rId150"/>
    <p:sldId id="409" r:id="rId151"/>
    <p:sldId id="410" r:id="rId152"/>
    <p:sldId id="411" r:id="rId153"/>
    <p:sldId id="412" r:id="rId154"/>
    <p:sldId id="413" r:id="rId155"/>
    <p:sldId id="414" r:id="rId156"/>
    <p:sldId id="415" r:id="rId157"/>
    <p:sldId id="416" r:id="rId158"/>
    <p:sldId id="417" r:id="rId159"/>
    <p:sldId id="418" r:id="rId160"/>
    <p:sldId id="419" r:id="rId161"/>
    <p:sldId id="420" r:id="rId162"/>
    <p:sldId id="421" r:id="rId163"/>
    <p:sldId id="439" r:id="rId164"/>
    <p:sldId id="429" r:id="rId165"/>
    <p:sldId id="422" r:id="rId166"/>
    <p:sldId id="423" r:id="rId167"/>
    <p:sldId id="424" r:id="rId168"/>
    <p:sldId id="425" r:id="rId169"/>
    <p:sldId id="426" r:id="rId170"/>
    <p:sldId id="427" r:id="rId171"/>
    <p:sldId id="440" r:id="rId172"/>
    <p:sldId id="430" r:id="rId173"/>
    <p:sldId id="428" r:id="rId174"/>
    <p:sldId id="431" r:id="rId175"/>
    <p:sldId id="433" r:id="rId176"/>
    <p:sldId id="434" r:id="rId177"/>
    <p:sldId id="443" r:id="rId178"/>
    <p:sldId id="441" r:id="rId179"/>
    <p:sldId id="432" r:id="rId180"/>
    <p:sldId id="442" r:id="rId181"/>
    <p:sldId id="437" r:id="rId182"/>
    <p:sldId id="438" r:id="rId183"/>
    <p:sldId id="444" r:id="rId184"/>
    <p:sldId id="445" r:id="rId185"/>
    <p:sldId id="446" r:id="rId186"/>
    <p:sldId id="447" r:id="rId187"/>
    <p:sldId id="448" r:id="rId188"/>
    <p:sldId id="451" r:id="rId189"/>
    <p:sldId id="449" r:id="rId190"/>
    <p:sldId id="452" r:id="rId191"/>
    <p:sldId id="450" r:id="rId192"/>
    <p:sldId id="453" r:id="rId193"/>
    <p:sldId id="454" r:id="rId194"/>
    <p:sldId id="455" r:id="rId195"/>
    <p:sldId id="457" r:id="rId196"/>
    <p:sldId id="458" r:id="rId197"/>
    <p:sldId id="456" r:id="rId198"/>
    <p:sldId id="459" r:id="rId199"/>
    <p:sldId id="460" r:id="rId200"/>
    <p:sldId id="461" r:id="rId201"/>
    <p:sldId id="462" r:id="rId202"/>
    <p:sldId id="463" r:id="rId203"/>
    <p:sldId id="464" r:id="rId204"/>
    <p:sldId id="465" r:id="rId205"/>
    <p:sldId id="466" r:id="rId206"/>
    <p:sldId id="467" r:id="rId207"/>
    <p:sldId id="468" r:id="rId208"/>
    <p:sldId id="470" r:id="rId209"/>
    <p:sldId id="469" r:id="rId210"/>
    <p:sldId id="471" r:id="rId211"/>
    <p:sldId id="472" r:id="rId212"/>
    <p:sldId id="473" r:id="rId213"/>
    <p:sldId id="474" r:id="rId214"/>
    <p:sldId id="475" r:id="rId215"/>
    <p:sldId id="476" r:id="rId216"/>
    <p:sldId id="477" r:id="rId217"/>
    <p:sldId id="478" r:id="rId218"/>
    <p:sldId id="479" r:id="rId219"/>
    <p:sldId id="480" r:id="rId220"/>
    <p:sldId id="481" r:id="rId221"/>
    <p:sldId id="482" r:id="rId222"/>
    <p:sldId id="483" r:id="rId223"/>
    <p:sldId id="484" r:id="rId224"/>
    <p:sldId id="485" r:id="rId225"/>
    <p:sldId id="486" r:id="rId226"/>
    <p:sldId id="487" r:id="rId227"/>
    <p:sldId id="488" r:id="rId228"/>
    <p:sldId id="489" r:id="rId229"/>
    <p:sldId id="490" r:id="rId230"/>
    <p:sldId id="491" r:id="rId231"/>
    <p:sldId id="492" r:id="rId232"/>
    <p:sldId id="493" r:id="rId233"/>
    <p:sldId id="494" r:id="rId234"/>
    <p:sldId id="260" r:id="rId23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04" d="100"/>
          <a:sy n="104" d="100"/>
        </p:scale>
        <p:origin x="-1216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170" Type="http://schemas.openxmlformats.org/officeDocument/2006/relationships/slide" Target="slides/slide169.xml"/><Relationship Id="rId171" Type="http://schemas.openxmlformats.org/officeDocument/2006/relationships/slide" Target="slides/slide170.xml"/><Relationship Id="rId172" Type="http://schemas.openxmlformats.org/officeDocument/2006/relationships/slide" Target="slides/slide171.xml"/><Relationship Id="rId173" Type="http://schemas.openxmlformats.org/officeDocument/2006/relationships/slide" Target="slides/slide172.xml"/><Relationship Id="rId174" Type="http://schemas.openxmlformats.org/officeDocument/2006/relationships/slide" Target="slides/slide173.xml"/><Relationship Id="rId175" Type="http://schemas.openxmlformats.org/officeDocument/2006/relationships/slide" Target="slides/slide174.xml"/><Relationship Id="rId176" Type="http://schemas.openxmlformats.org/officeDocument/2006/relationships/slide" Target="slides/slide175.xml"/><Relationship Id="rId177" Type="http://schemas.openxmlformats.org/officeDocument/2006/relationships/slide" Target="slides/slide176.xml"/><Relationship Id="rId178" Type="http://schemas.openxmlformats.org/officeDocument/2006/relationships/slide" Target="slides/slide177.xml"/><Relationship Id="rId179" Type="http://schemas.openxmlformats.org/officeDocument/2006/relationships/slide" Target="slides/slide17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200" Type="http://schemas.openxmlformats.org/officeDocument/2006/relationships/slide" Target="slides/slide199.xml"/><Relationship Id="rId201" Type="http://schemas.openxmlformats.org/officeDocument/2006/relationships/slide" Target="slides/slide200.xml"/><Relationship Id="rId202" Type="http://schemas.openxmlformats.org/officeDocument/2006/relationships/slide" Target="slides/slide201.xml"/><Relationship Id="rId203" Type="http://schemas.openxmlformats.org/officeDocument/2006/relationships/slide" Target="slides/slide202.xml"/><Relationship Id="rId204" Type="http://schemas.openxmlformats.org/officeDocument/2006/relationships/slide" Target="slides/slide203.xml"/><Relationship Id="rId205" Type="http://schemas.openxmlformats.org/officeDocument/2006/relationships/slide" Target="slides/slide204.xml"/><Relationship Id="rId206" Type="http://schemas.openxmlformats.org/officeDocument/2006/relationships/slide" Target="slides/slide205.xml"/><Relationship Id="rId207" Type="http://schemas.openxmlformats.org/officeDocument/2006/relationships/slide" Target="slides/slide206.xml"/><Relationship Id="rId208" Type="http://schemas.openxmlformats.org/officeDocument/2006/relationships/slide" Target="slides/slide207.xml"/><Relationship Id="rId209" Type="http://schemas.openxmlformats.org/officeDocument/2006/relationships/slide" Target="slides/slide20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180" Type="http://schemas.openxmlformats.org/officeDocument/2006/relationships/slide" Target="slides/slide179.xml"/><Relationship Id="rId181" Type="http://schemas.openxmlformats.org/officeDocument/2006/relationships/slide" Target="slides/slide180.xml"/><Relationship Id="rId182" Type="http://schemas.openxmlformats.org/officeDocument/2006/relationships/slide" Target="slides/slide181.xml"/><Relationship Id="rId183" Type="http://schemas.openxmlformats.org/officeDocument/2006/relationships/slide" Target="slides/slide182.xml"/><Relationship Id="rId184" Type="http://schemas.openxmlformats.org/officeDocument/2006/relationships/slide" Target="slides/slide183.xml"/><Relationship Id="rId185" Type="http://schemas.openxmlformats.org/officeDocument/2006/relationships/slide" Target="slides/slide184.xml"/><Relationship Id="rId186" Type="http://schemas.openxmlformats.org/officeDocument/2006/relationships/slide" Target="slides/slide185.xml"/><Relationship Id="rId187" Type="http://schemas.openxmlformats.org/officeDocument/2006/relationships/slide" Target="slides/slide186.xml"/><Relationship Id="rId188" Type="http://schemas.openxmlformats.org/officeDocument/2006/relationships/slide" Target="slides/slide187.xml"/><Relationship Id="rId189" Type="http://schemas.openxmlformats.org/officeDocument/2006/relationships/slide" Target="slides/slide18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210" Type="http://schemas.openxmlformats.org/officeDocument/2006/relationships/slide" Target="slides/slide209.xml"/><Relationship Id="rId211" Type="http://schemas.openxmlformats.org/officeDocument/2006/relationships/slide" Target="slides/slide210.xml"/><Relationship Id="rId212" Type="http://schemas.openxmlformats.org/officeDocument/2006/relationships/slide" Target="slides/slide211.xml"/><Relationship Id="rId213" Type="http://schemas.openxmlformats.org/officeDocument/2006/relationships/slide" Target="slides/slide212.xml"/><Relationship Id="rId214" Type="http://schemas.openxmlformats.org/officeDocument/2006/relationships/slide" Target="slides/slide213.xml"/><Relationship Id="rId215" Type="http://schemas.openxmlformats.org/officeDocument/2006/relationships/slide" Target="slides/slide214.xml"/><Relationship Id="rId216" Type="http://schemas.openxmlformats.org/officeDocument/2006/relationships/slide" Target="slides/slide215.xml"/><Relationship Id="rId217" Type="http://schemas.openxmlformats.org/officeDocument/2006/relationships/slide" Target="slides/slide216.xml"/><Relationship Id="rId218" Type="http://schemas.openxmlformats.org/officeDocument/2006/relationships/slide" Target="slides/slide217.xml"/><Relationship Id="rId219" Type="http://schemas.openxmlformats.org/officeDocument/2006/relationships/slide" Target="slides/slide21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90" Type="http://schemas.openxmlformats.org/officeDocument/2006/relationships/slide" Target="slides/slide189.xml"/><Relationship Id="rId191" Type="http://schemas.openxmlformats.org/officeDocument/2006/relationships/slide" Target="slides/slide190.xml"/><Relationship Id="rId192" Type="http://schemas.openxmlformats.org/officeDocument/2006/relationships/slide" Target="slides/slide191.xml"/><Relationship Id="rId193" Type="http://schemas.openxmlformats.org/officeDocument/2006/relationships/slide" Target="slides/slide192.xml"/><Relationship Id="rId194" Type="http://schemas.openxmlformats.org/officeDocument/2006/relationships/slide" Target="slides/slide193.xml"/><Relationship Id="rId195" Type="http://schemas.openxmlformats.org/officeDocument/2006/relationships/slide" Target="slides/slide194.xml"/><Relationship Id="rId196" Type="http://schemas.openxmlformats.org/officeDocument/2006/relationships/slide" Target="slides/slide195.xml"/><Relationship Id="rId197" Type="http://schemas.openxmlformats.org/officeDocument/2006/relationships/slide" Target="slides/slide196.xml"/><Relationship Id="rId198" Type="http://schemas.openxmlformats.org/officeDocument/2006/relationships/slide" Target="slides/slide197.xml"/><Relationship Id="rId199" Type="http://schemas.openxmlformats.org/officeDocument/2006/relationships/slide" Target="slides/slide19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220" Type="http://schemas.openxmlformats.org/officeDocument/2006/relationships/slide" Target="slides/slide219.xml"/><Relationship Id="rId221" Type="http://schemas.openxmlformats.org/officeDocument/2006/relationships/slide" Target="slides/slide220.xml"/><Relationship Id="rId222" Type="http://schemas.openxmlformats.org/officeDocument/2006/relationships/slide" Target="slides/slide221.xml"/><Relationship Id="rId223" Type="http://schemas.openxmlformats.org/officeDocument/2006/relationships/slide" Target="slides/slide222.xml"/><Relationship Id="rId224" Type="http://schemas.openxmlformats.org/officeDocument/2006/relationships/slide" Target="slides/slide223.xml"/><Relationship Id="rId225" Type="http://schemas.openxmlformats.org/officeDocument/2006/relationships/slide" Target="slides/slide224.xml"/><Relationship Id="rId226" Type="http://schemas.openxmlformats.org/officeDocument/2006/relationships/slide" Target="slides/slide225.xml"/><Relationship Id="rId227" Type="http://schemas.openxmlformats.org/officeDocument/2006/relationships/slide" Target="slides/slide226.xml"/><Relationship Id="rId228" Type="http://schemas.openxmlformats.org/officeDocument/2006/relationships/slide" Target="slides/slide227.xml"/><Relationship Id="rId229" Type="http://schemas.openxmlformats.org/officeDocument/2006/relationships/slide" Target="slides/slide228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Relationship Id="rId142" Type="http://schemas.openxmlformats.org/officeDocument/2006/relationships/slide" Target="slides/slide141.xml"/><Relationship Id="rId143" Type="http://schemas.openxmlformats.org/officeDocument/2006/relationships/slide" Target="slides/slide142.xml"/><Relationship Id="rId144" Type="http://schemas.openxmlformats.org/officeDocument/2006/relationships/slide" Target="slides/slide143.xml"/><Relationship Id="rId145" Type="http://schemas.openxmlformats.org/officeDocument/2006/relationships/slide" Target="slides/slide144.xml"/><Relationship Id="rId146" Type="http://schemas.openxmlformats.org/officeDocument/2006/relationships/slide" Target="slides/slide145.xml"/><Relationship Id="rId147" Type="http://schemas.openxmlformats.org/officeDocument/2006/relationships/slide" Target="slides/slide146.xml"/><Relationship Id="rId148" Type="http://schemas.openxmlformats.org/officeDocument/2006/relationships/slide" Target="slides/slide147.xml"/><Relationship Id="rId149" Type="http://schemas.openxmlformats.org/officeDocument/2006/relationships/slide" Target="slides/slide148.xml"/><Relationship Id="rId230" Type="http://schemas.openxmlformats.org/officeDocument/2006/relationships/slide" Target="slides/slide229.xml"/><Relationship Id="rId231" Type="http://schemas.openxmlformats.org/officeDocument/2006/relationships/slide" Target="slides/slide230.xml"/><Relationship Id="rId232" Type="http://schemas.openxmlformats.org/officeDocument/2006/relationships/slide" Target="slides/slide231.xml"/><Relationship Id="rId233" Type="http://schemas.openxmlformats.org/officeDocument/2006/relationships/slide" Target="slides/slide232.xml"/><Relationship Id="rId234" Type="http://schemas.openxmlformats.org/officeDocument/2006/relationships/slide" Target="slides/slide233.xml"/><Relationship Id="rId235" Type="http://schemas.openxmlformats.org/officeDocument/2006/relationships/slide" Target="slides/slide234.xml"/><Relationship Id="rId236" Type="http://schemas.openxmlformats.org/officeDocument/2006/relationships/notesMaster" Target="notesMasters/notesMaster1.xml"/><Relationship Id="rId237" Type="http://schemas.openxmlformats.org/officeDocument/2006/relationships/printerSettings" Target="printerSettings/printerSettings1.bin"/><Relationship Id="rId238" Type="http://schemas.openxmlformats.org/officeDocument/2006/relationships/presProps" Target="presProps.xml"/><Relationship Id="rId239" Type="http://schemas.openxmlformats.org/officeDocument/2006/relationships/viewProps" Target="viewProp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50" Type="http://schemas.openxmlformats.org/officeDocument/2006/relationships/slide" Target="slides/slide149.xml"/><Relationship Id="rId151" Type="http://schemas.openxmlformats.org/officeDocument/2006/relationships/slide" Target="slides/slide150.xml"/><Relationship Id="rId152" Type="http://schemas.openxmlformats.org/officeDocument/2006/relationships/slide" Target="slides/slide151.xml"/><Relationship Id="rId153" Type="http://schemas.openxmlformats.org/officeDocument/2006/relationships/slide" Target="slides/slide152.xml"/><Relationship Id="rId154" Type="http://schemas.openxmlformats.org/officeDocument/2006/relationships/slide" Target="slides/slide153.xml"/><Relationship Id="rId155" Type="http://schemas.openxmlformats.org/officeDocument/2006/relationships/slide" Target="slides/slide154.xml"/><Relationship Id="rId156" Type="http://schemas.openxmlformats.org/officeDocument/2006/relationships/slide" Target="slides/slide155.xml"/><Relationship Id="rId157" Type="http://schemas.openxmlformats.org/officeDocument/2006/relationships/slide" Target="slides/slide156.xml"/><Relationship Id="rId158" Type="http://schemas.openxmlformats.org/officeDocument/2006/relationships/slide" Target="slides/slide157.xml"/><Relationship Id="rId159" Type="http://schemas.openxmlformats.org/officeDocument/2006/relationships/slide" Target="slides/slide158.xml"/><Relationship Id="rId240" Type="http://schemas.openxmlformats.org/officeDocument/2006/relationships/theme" Target="theme/theme1.xml"/><Relationship Id="rId241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60" Type="http://schemas.openxmlformats.org/officeDocument/2006/relationships/slide" Target="slides/slide159.xml"/><Relationship Id="rId161" Type="http://schemas.openxmlformats.org/officeDocument/2006/relationships/slide" Target="slides/slide160.xml"/><Relationship Id="rId162" Type="http://schemas.openxmlformats.org/officeDocument/2006/relationships/slide" Target="slides/slide161.xml"/><Relationship Id="rId163" Type="http://schemas.openxmlformats.org/officeDocument/2006/relationships/slide" Target="slides/slide162.xml"/><Relationship Id="rId164" Type="http://schemas.openxmlformats.org/officeDocument/2006/relationships/slide" Target="slides/slide163.xml"/><Relationship Id="rId165" Type="http://schemas.openxmlformats.org/officeDocument/2006/relationships/slide" Target="slides/slide164.xml"/><Relationship Id="rId166" Type="http://schemas.openxmlformats.org/officeDocument/2006/relationships/slide" Target="slides/slide165.xml"/><Relationship Id="rId167" Type="http://schemas.openxmlformats.org/officeDocument/2006/relationships/slide" Target="slides/slide166.xml"/><Relationship Id="rId168" Type="http://schemas.openxmlformats.org/officeDocument/2006/relationships/slide" Target="slides/slide167.xml"/><Relationship Id="rId169" Type="http://schemas.openxmlformats.org/officeDocument/2006/relationships/slide" Target="slides/slide168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FB10E6-7B69-4A48-8BB9-90B0E41753D2}" type="datetimeFigureOut">
              <a:rPr lang="en-US" smtClean="0"/>
              <a:t>11/18/11</a:t>
            </a:fld>
            <a:endParaRPr lang="es-ES_trad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_trad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F37542-8DB3-6246-9C8E-3B1DF33FAE78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0512553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dirty="0" smtClean="0"/>
              <a:t>Nótese todos los métodos vacíos que son obligatorios</a:t>
            </a:r>
            <a:r>
              <a:rPr lang="es-ES_tradnl" baseline="0" dirty="0" smtClean="0"/>
              <a:t> al implementar la interfaz </a:t>
            </a:r>
            <a:r>
              <a:rPr lang="es-ES_tradnl" baseline="0" dirty="0" err="1" smtClean="0"/>
              <a:t>SessionBean</a:t>
            </a:r>
            <a:r>
              <a:rPr lang="es-ES_tradnl" baseline="0" dirty="0" smtClean="0"/>
              <a:t>. Todo esto para poder hacer que un EJB regrese un </a:t>
            </a:r>
            <a:r>
              <a:rPr lang="es-ES_tradnl" baseline="0" dirty="0" err="1" smtClean="0"/>
              <a:t>String</a:t>
            </a:r>
            <a:r>
              <a:rPr lang="es-ES_tradnl" baseline="0" dirty="0" smtClean="0"/>
              <a:t> con “</a:t>
            </a:r>
            <a:r>
              <a:rPr lang="es-ES_tradnl" baseline="0" dirty="0" err="1" smtClean="0"/>
              <a:t>Hello</a:t>
            </a:r>
            <a:r>
              <a:rPr lang="es-ES_tradnl" baseline="0" dirty="0" smtClean="0"/>
              <a:t> </a:t>
            </a:r>
            <a:r>
              <a:rPr lang="es-ES_tradnl" baseline="0" dirty="0" err="1" smtClean="0"/>
              <a:t>World</a:t>
            </a:r>
            <a:r>
              <a:rPr lang="es-ES_tradnl" baseline="0" dirty="0" smtClean="0"/>
              <a:t>”.</a:t>
            </a:r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F37542-8DB3-6246-9C8E-3B1DF33FAE78}" type="slidenum">
              <a:rPr lang="es-ES_tradnl" smtClean="0"/>
              <a:t>6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5658499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dirty="0" smtClean="0"/>
              <a:t>No es necesario implementar nada. Así de simple es programar en Spring.</a:t>
            </a:r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F37542-8DB3-6246-9C8E-3B1DF33FAE78}" type="slidenum">
              <a:rPr lang="es-ES_tradnl" smtClean="0"/>
              <a:t>7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9795976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dirty="0" smtClean="0"/>
              <a:t>El caballero</a:t>
            </a:r>
            <a:r>
              <a:rPr lang="es-ES_tradnl" baseline="0" dirty="0" smtClean="0"/>
              <a:t> sólo puede rescatar damiselas y no puede hacer ningún otro encargo.</a:t>
            </a:r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F37542-8DB3-6246-9C8E-3B1DF33FAE78}" type="slidenum">
              <a:rPr lang="es-ES_tradnl" smtClean="0"/>
              <a:t>8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9795976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dirty="0" smtClean="0"/>
              <a:t>Ahora el caballero valiente puede lanzarse a</a:t>
            </a:r>
            <a:r>
              <a:rPr lang="es-ES_tradnl" baseline="0" dirty="0" smtClean="0"/>
              <a:t> hacer </a:t>
            </a:r>
            <a:r>
              <a:rPr lang="es-ES_tradnl" baseline="0" dirty="0" err="1" smtClean="0"/>
              <a:t>RescatarDamiselaQuest</a:t>
            </a:r>
            <a:r>
              <a:rPr lang="es-ES_tradnl" baseline="0" dirty="0" smtClean="0"/>
              <a:t> o </a:t>
            </a:r>
            <a:r>
              <a:rPr lang="es-ES_tradnl" baseline="0" dirty="0" err="1" smtClean="0"/>
              <a:t>MatarDragonQuest</a:t>
            </a:r>
            <a:r>
              <a:rPr lang="es-ES_tradnl" baseline="0" dirty="0" smtClean="0"/>
              <a:t> o cualquier otro tipo de encargo siempre y cuando implemente la interfaz </a:t>
            </a:r>
            <a:r>
              <a:rPr lang="es-ES_tradnl" baseline="0" dirty="0" err="1" smtClean="0"/>
              <a:t>Quest</a:t>
            </a:r>
            <a:r>
              <a:rPr lang="es-ES_tradnl" baseline="0" dirty="0" smtClean="0"/>
              <a:t>.</a:t>
            </a:r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F37542-8DB3-6246-9C8E-3B1DF33FAE78}" type="slidenum">
              <a:rPr lang="es-ES_tradnl" smtClean="0"/>
              <a:t>9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9795976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dirty="0" smtClean="0"/>
              <a:t>Primero declaramos a </a:t>
            </a:r>
            <a:r>
              <a:rPr lang="es-ES_tradnl" dirty="0" err="1" smtClean="0"/>
              <a:t>Minstrel</a:t>
            </a:r>
            <a:r>
              <a:rPr lang="es-ES_tradnl" baseline="0" dirty="0" smtClean="0"/>
              <a:t> como un </a:t>
            </a:r>
            <a:r>
              <a:rPr lang="es-ES_tradnl" baseline="0" dirty="0" err="1" smtClean="0"/>
              <a:t>Bean</a:t>
            </a:r>
            <a:r>
              <a:rPr lang="es-ES_tradnl" baseline="0" dirty="0" smtClean="0"/>
              <a:t>, luego nos referimos a él en el aspecto AOP y después de hacer la definición del punto en el cual vamos a trabajar, definimos lo que se va a hacer antes y después de este punto.</a:t>
            </a:r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F37542-8DB3-6246-9C8E-3B1DF33FAE78}" type="slidenum">
              <a:rPr lang="es-ES_tradnl" smtClean="0"/>
              <a:t>18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8936230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F37542-8DB3-6246-9C8E-3B1DF33FAE78}" type="slidenum">
              <a:rPr lang="es-ES_tradnl" smtClean="0"/>
              <a:t>20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0901177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F37542-8DB3-6246-9C8E-3B1DF33FAE78}" type="slidenum">
              <a:rPr lang="es-ES_tradnl" smtClean="0"/>
              <a:t>24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4161411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F37542-8DB3-6246-9C8E-3B1DF33FAE78}" type="slidenum">
              <a:rPr lang="es-ES_tradnl" smtClean="0"/>
              <a:t>98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4709797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/>
          <p:cNvGrpSpPr/>
          <p:nvPr/>
        </p:nvGrpSpPr>
        <p:grpSpPr>
          <a:xfrm>
            <a:off x="-382404" y="0"/>
            <a:ext cx="9932332" cy="6858000"/>
            <a:chOff x="-382404" y="0"/>
            <a:chExt cx="9932332" cy="6858000"/>
          </a:xfrm>
        </p:grpSpPr>
        <p:grpSp>
          <p:nvGrpSpPr>
            <p:cNvPr id="44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70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115" name="Rectangle 11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6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7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1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85" name="Rectangle 8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Rectangle 8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4" name="Rectangle 11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3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78" name="Rectangle 77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" name="Rectangle 78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" name="Rectangle 8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5" name="Rectangle 74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5" name="Freeform 44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 47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reeform 50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reeform 51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Hexagon 52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Hexagon 53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Hexagon 54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Hexagon 55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Hexagon 56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Freeform 57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Hexagon 58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Hexagon 60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Hexagon 61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Hexagon 62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Hexagon 63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Hexagon 64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Hexagon 65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Hexagon 66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Freeform 67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Freeform 68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Rectangle 45"/>
          <p:cNvSpPr/>
          <p:nvPr/>
        </p:nvSpPr>
        <p:spPr>
          <a:xfrm>
            <a:off x="4561242" y="-21511"/>
            <a:ext cx="3679116" cy="6271840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4649096" y="-21511"/>
            <a:ext cx="3505200" cy="23128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33365" y="2708476"/>
            <a:ext cx="3313355" cy="1702160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33365" y="4421080"/>
            <a:ext cx="3309803" cy="1260629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42424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738744" y="1516828"/>
            <a:ext cx="2133600" cy="750981"/>
          </a:xfrm>
        </p:spPr>
        <p:txBody>
          <a:bodyPr anchor="b"/>
          <a:lstStyle>
            <a:lvl1pPr algn="l">
              <a:defRPr sz="2400"/>
            </a:lvl1pPr>
          </a:lstStyle>
          <a:p>
            <a:fld id="{0A98AF03-7270-45C2-A683-C5E353EF01A5}" type="datetime4">
              <a:rPr lang="en-US" smtClean="0"/>
              <a:pPr/>
              <a:t>November 18, 2011</a:t>
            </a:fld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4650889" y="6088284"/>
            <a:ext cx="35052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03520" y="5719966"/>
            <a:ext cx="2831592" cy="365125"/>
          </a:xfrm>
        </p:spPr>
        <p:txBody>
          <a:bodyPr>
            <a:norm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649096" y="5719966"/>
            <a:ext cx="643666" cy="36512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8B37D5FE-740C-46F5-801A-FA5477D9711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9" name="Rectangle 88"/>
          <p:cNvSpPr/>
          <p:nvPr/>
        </p:nvSpPr>
        <p:spPr>
          <a:xfrm>
            <a:off x="4650889" y="6088284"/>
            <a:ext cx="35052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B5AFD-D735-4504-A039-ADEBB6448D55}" type="datetime4">
              <a:rPr lang="en-US" smtClean="0"/>
              <a:pPr/>
              <a:t>November 18, 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030147"/>
            <a:ext cx="1484453" cy="4780344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53296" y="1030147"/>
            <a:ext cx="5423704" cy="47803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C8118-FB93-4E87-B380-0175F2FE2167}" type="datetime4">
              <a:rPr lang="en-US" smtClean="0"/>
              <a:pPr/>
              <a:t>November 18, 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93482-8E69-40F7-BCAD-5662A6CADB27}" type="datetime4">
              <a:rPr lang="en-US" smtClean="0"/>
              <a:pPr/>
              <a:t>November 18, 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8645" y="2900829"/>
            <a:ext cx="6637468" cy="1362075"/>
          </a:xfrm>
        </p:spPr>
        <p:txBody>
          <a:bodyPr anchor="b"/>
          <a:lstStyle>
            <a:lvl1pPr algn="l">
              <a:defRPr sz="4000" b="0" cap="none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8645" y="4267200"/>
            <a:ext cx="6637467" cy="1520413"/>
          </a:xfrm>
        </p:spPr>
        <p:txBody>
          <a:bodyPr anchor="t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7EAE1-CAAC-4AEF-919E-158692B1E55E}" type="datetime4">
              <a:rPr lang="en-US" smtClean="0"/>
              <a:pPr/>
              <a:t>November 18, 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5A706-D8F2-4D1A-855A-CADC92600C26}" type="datetime4">
              <a:rPr lang="en-US" smtClean="0"/>
              <a:pPr/>
              <a:t>November 18, 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1042416" y="2313432"/>
            <a:ext cx="3419856" cy="349300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2313431"/>
            <a:ext cx="3419856" cy="349300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12111" y="2316009"/>
            <a:ext cx="3057148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1721" y="2974694"/>
            <a:ext cx="3419856" cy="283579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1837" y="2316010"/>
            <a:ext cx="3055717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152" y="2974694"/>
            <a:ext cx="3419856" cy="283579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4F123-1704-49AC-9D15-C4B1462B8014}" type="datetime4">
              <a:rPr lang="en-US" smtClean="0"/>
              <a:pPr/>
              <a:t>November 18, 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27EC2-47FB-48A1-8644-C8A81DDAA119}" type="datetime4">
              <a:rPr lang="en-US" smtClean="0"/>
              <a:pPr/>
              <a:t>November 18, 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EC3ED-7435-49F9-84C8-03CCA2F8DEDB}" type="datetime4">
              <a:rPr lang="en-US" smtClean="0"/>
              <a:pPr/>
              <a:t>November 18, 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-382404" y="0"/>
            <a:ext cx="9932332" cy="6858000"/>
            <a:chOff x="-382404" y="0"/>
            <a:chExt cx="9932332" cy="6858000"/>
          </a:xfrm>
        </p:grpSpPr>
        <p:grpSp>
          <p:nvGrpSpPr>
            <p:cNvPr id="45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72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84" name="Rectangle 8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5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3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81" name="Rectangle 8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" name="Rectangle 8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" name="Rectangle 8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4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78" name="Rectangle 77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" name="Rectangle 78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" name="Rectangle 7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5" name="Rectangle 74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7" name="Freeform 46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 47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reeform 49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reeform 50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Hexagon 51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Hexagon 52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Hexagon 53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Hexagon 54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Hexagon 55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Freeform 58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Hexagon 61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Hexagon 62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Hexagon 63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Hexagon 64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Hexagon 65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Hexagon 66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Hexagon 67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Hexagon 68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Freeform 69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Freeform 70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Rectangle 45"/>
          <p:cNvSpPr/>
          <p:nvPr/>
        </p:nvSpPr>
        <p:spPr>
          <a:xfrm>
            <a:off x="4561242" y="-21511"/>
            <a:ext cx="3679116" cy="6271840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4649096" y="-21510"/>
            <a:ext cx="3505200" cy="6239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C49BF1-FCD3-4395-8FF6-0047AF66228E}" type="datetime4">
              <a:rPr lang="en-US" smtClean="0"/>
              <a:pPr/>
              <a:t>November 18, 2011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905571" y="601883"/>
            <a:ext cx="3562257" cy="564844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5894" y="856527"/>
            <a:ext cx="3090440" cy="5150734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1" name="Rectangle 60"/>
          <p:cNvSpPr/>
          <p:nvPr/>
        </p:nvSpPr>
        <p:spPr>
          <a:xfrm>
            <a:off x="4650889" y="6088284"/>
            <a:ext cx="35052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641448" y="5724835"/>
            <a:ext cx="3493664" cy="365125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9833" y="2657434"/>
            <a:ext cx="3304572" cy="1463153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36592" y="4136994"/>
            <a:ext cx="3298784" cy="1517904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42424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-382404" y="0"/>
            <a:ext cx="9932332" cy="6858000"/>
            <a:chOff x="-382404" y="0"/>
            <a:chExt cx="9932332" cy="6858000"/>
          </a:xfrm>
        </p:grpSpPr>
        <p:grpSp>
          <p:nvGrpSpPr>
            <p:cNvPr id="45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75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87" name="Rectangle 86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8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9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6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84" name="Rectangle 8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5" name="Rectangle 8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Rectangle 8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7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81" name="Rectangle 8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" name="Rectangle 8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" name="Rectangle 8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8" name="Rectangle 77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6" name="Freeform 45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 46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 47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reeform 49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Hexagon 50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Hexagon 51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Hexagon 60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Hexagon 61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Freeform 62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Hexagon 63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Hexagon 64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Hexagon 65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Hexagon 66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Hexagon 67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Hexagon 68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Hexagon 69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Hexagon 70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Hexagon 71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 72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Freeform 73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4" name="Rectangle 93"/>
          <p:cNvSpPr/>
          <p:nvPr/>
        </p:nvSpPr>
        <p:spPr>
          <a:xfrm>
            <a:off x="4561242" y="-21511"/>
            <a:ext cx="3679116" cy="6271840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4649096" y="-21510"/>
            <a:ext cx="3505200" cy="6239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905571" y="601883"/>
            <a:ext cx="3562257" cy="5648445"/>
          </a:xfrm>
          <a:prstGeom prst="rect">
            <a:avLst/>
          </a:prstGeom>
          <a:solidFill>
            <a:srgbClr val="FFFFFF"/>
          </a:solidFill>
          <a:ln w="3175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4650889" y="6088284"/>
            <a:ext cx="35052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4424" y="2660904"/>
            <a:ext cx="3300984" cy="146304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005208" y="693795"/>
            <a:ext cx="3359623" cy="5468112"/>
          </a:xfrm>
        </p:spPr>
        <p:txBody>
          <a:bodyPr/>
          <a:lstStyle>
            <a:lvl1pPr marL="0" indent="0">
              <a:buNone/>
              <a:defRPr sz="3200">
                <a:solidFill>
                  <a:schemeClr val="accent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34630" y="4133088"/>
            <a:ext cx="3300573" cy="1519561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42424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61222-2C8B-4501-BE87-6797EC025925}" type="datetime4">
              <a:rPr lang="en-US" smtClean="0"/>
              <a:pPr/>
              <a:t>November 18, 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641448" y="5724835"/>
            <a:ext cx="3493664" cy="365125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/>
          <p:cNvGrpSpPr/>
          <p:nvPr/>
        </p:nvGrpSpPr>
        <p:grpSpPr>
          <a:xfrm>
            <a:off x="-304800" y="0"/>
            <a:ext cx="9932332" cy="6858000"/>
            <a:chOff x="-382404" y="0"/>
            <a:chExt cx="9932332" cy="6858000"/>
          </a:xfrm>
        </p:grpSpPr>
        <p:grpSp>
          <p:nvGrpSpPr>
            <p:cNvPr id="43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101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113" name="Rectangle 11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4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5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2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110" name="Rectangle 10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1" name="Rectangle 11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2" name="Rectangle 11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3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107" name="Rectangle 106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8" name="Rectangle 107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9" name="Rectangle 108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04" name="Rectangle 10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4" name="Freeform 43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reeform 44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reeform 45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 46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Hexagon 49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Hexagon 50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Hexagon 51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Hexagon 52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Hexagon 53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Freeform 54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Hexagon 55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Hexagon 56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Hexagon 57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Hexagon 58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Hexagon 94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Hexagon 95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Hexagon 96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Hexagon 97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Freeform 98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reeform 99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6" name="Rectangle 65"/>
          <p:cNvSpPr/>
          <p:nvPr/>
        </p:nvSpPr>
        <p:spPr>
          <a:xfrm>
            <a:off x="457200" y="333487"/>
            <a:ext cx="8229600" cy="618564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/>
          <p:cNvSpPr/>
          <p:nvPr/>
        </p:nvSpPr>
        <p:spPr>
          <a:xfrm>
            <a:off x="4561242" y="-21511"/>
            <a:ext cx="3679116" cy="699244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4649096" y="-21510"/>
            <a:ext cx="3505200" cy="6239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43490" y="1027664"/>
            <a:ext cx="7024744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3492" y="2323652"/>
            <a:ext cx="6777317" cy="35089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997388" y="22449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FEFEFE"/>
                </a:solidFill>
              </a:defRPr>
            </a:lvl1pPr>
          </a:lstStyle>
          <a:p>
            <a:fld id="{16C01193-8287-4834-A286-6B880643E934}" type="datetime4">
              <a:rPr lang="en-US" smtClean="0"/>
              <a:pPr/>
              <a:t>November 18, 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1448" y="5852160"/>
            <a:ext cx="35021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649096" y="224491"/>
            <a:ext cx="13321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EFEFE"/>
                </a:solidFill>
              </a:defRPr>
            </a:lvl1pPr>
          </a:lstStyle>
          <a:p>
            <a:fld id="{8B37D5FE-740C-46F5-801A-FA5477D9711F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40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27432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640080" indent="-27432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24712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325880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1517904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1719072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1920240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121408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0.png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0.png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0.png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0.png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png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3.png"/><Relationship Id="rId3" Type="http://schemas.openxmlformats.org/officeDocument/2006/relationships/image" Target="../media/image64.png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png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png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png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png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png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png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png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2.png"/><Relationship Id="rId3" Type="http://schemas.openxmlformats.org/officeDocument/2006/relationships/image" Target="../media/image73.png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4.png"/><Relationship Id="rId3" Type="http://schemas.openxmlformats.org/officeDocument/2006/relationships/image" Target="../media/image75.png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7.png"/><Relationship Id="rId3" Type="http://schemas.openxmlformats.org/officeDocument/2006/relationships/image" Target="../media/image78.png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9.png"/><Relationship Id="rId3" Type="http://schemas.openxmlformats.org/officeDocument/2006/relationships/image" Target="../media/image80.png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1.png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2.png"/><Relationship Id="rId3" Type="http://schemas.openxmlformats.org/officeDocument/2006/relationships/image" Target="../media/image83.png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4.png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5.png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.png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8.png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9.png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0.png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2.png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3.png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4.png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5.png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6.png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7.png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8.png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9.png"/><Relationship Id="rId3" Type="http://schemas.openxmlformats.org/officeDocument/2006/relationships/image" Target="../media/image100.png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1.png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3.png"/><Relationship Id="rId3" Type="http://schemas.openxmlformats.org/officeDocument/2006/relationships/image" Target="../media/image104.png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5.png"/><Relationship Id="rId3" Type="http://schemas.openxmlformats.org/officeDocument/2006/relationships/image" Target="../media/image106.png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7.png"/><Relationship Id="rId3" Type="http://schemas.openxmlformats.org/officeDocument/2006/relationships/image" Target="../media/image108.png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9.png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0.png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2.png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3.png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4.png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5.png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6.png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7.png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8.png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9.png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1.png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2.png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3.png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4.png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5.png"/><Relationship Id="rId3" Type="http://schemas.openxmlformats.org/officeDocument/2006/relationships/image" Target="../media/image126.png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7.png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8.png"/><Relationship Id="rId3" Type="http://schemas.openxmlformats.org/officeDocument/2006/relationships/image" Target="../media/image129.png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0.png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1.png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2.png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3.png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4.png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5.png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6.png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7.png"/><Relationship Id="rId3" Type="http://schemas.openxmlformats.org/officeDocument/2006/relationships/image" Target="../media/image138.png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9.png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40.png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1.png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8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2.png"/><Relationship Id="rId3" Type="http://schemas.openxmlformats.org/officeDocument/2006/relationships/image" Target="../media/image43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4.png"/><Relationship Id="rId3" Type="http://schemas.openxmlformats.org/officeDocument/2006/relationships/image" Target="../media/image45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7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8.png"/><Relationship Id="rId3" Type="http://schemas.openxmlformats.org/officeDocument/2006/relationships/image" Target="../media/image49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0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1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2.png"/><Relationship Id="rId3" Type="http://schemas.openxmlformats.org/officeDocument/2006/relationships/image" Target="../media/image53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4.pn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9.png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s-ES_tradnl" dirty="0" smtClean="0"/>
              <a:t>Desarrollo Web utilizando Spring 3.0</a:t>
            </a:r>
            <a:endParaRPr lang="es-ES_tradnl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_tradnl" dirty="0" smtClean="0"/>
              <a:t>J. David Mendoza</a:t>
            </a:r>
          </a:p>
          <a:p>
            <a:r>
              <a:rPr lang="es-ES_tradnl" dirty="0" smtClean="0"/>
              <a:t>(Basado en Spring In </a:t>
            </a:r>
            <a:r>
              <a:rPr lang="es-ES_tradnl" dirty="0" err="1" smtClean="0"/>
              <a:t>Action</a:t>
            </a:r>
            <a:r>
              <a:rPr lang="es-ES_tradnl" dirty="0" smtClean="0"/>
              <a:t>, 3ra Edición de Craig </a:t>
            </a:r>
            <a:r>
              <a:rPr lang="es-ES_tradnl" dirty="0" err="1" smtClean="0"/>
              <a:t>Walls</a:t>
            </a:r>
            <a:r>
              <a:rPr lang="es-ES_tradnl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5363635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Prueba Unitaria</a:t>
            </a:r>
            <a:endParaRPr lang="es-ES_tradnl" dirty="0"/>
          </a:p>
        </p:txBody>
      </p:sp>
      <p:pic>
        <p:nvPicPr>
          <p:cNvPr id="4" name="Content Placeholder 3" descr="Screen shot 2011-11-16 at 11.04.46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1812" b="-11812"/>
          <a:stretch>
            <a:fillRect/>
          </a:stretch>
        </p:blipFill>
        <p:spPr>
          <a:xfrm>
            <a:off x="1042988" y="2324100"/>
            <a:ext cx="6777037" cy="3508375"/>
          </a:xfrm>
        </p:spPr>
      </p:pic>
    </p:spTree>
    <p:extLst>
      <p:ext uri="{BB962C8B-B14F-4D97-AF65-F5344CB8AC3E}">
        <p14:creationId xmlns:p14="http://schemas.microsoft.com/office/powerpoint/2010/main" val="16176566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AOP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 smtClean="0"/>
              <a:t>Defines la funcionalidad común en un lugar, pero sólo declaras cómo y dónde esta funcionalidad ha de aplicarse sin necesidad de modificar la clase a la que le aplicaras dicha funcionalidad.</a:t>
            </a:r>
          </a:p>
          <a:p>
            <a:r>
              <a:rPr lang="es-ES_tradnl" dirty="0" smtClean="0"/>
              <a:t>Estas funcionalidades son conocidas como </a:t>
            </a:r>
            <a:r>
              <a:rPr lang="es-ES_tradnl" i="1" dirty="0" smtClean="0"/>
              <a:t>aspectos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3816402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ADVICE</a:t>
            </a:r>
            <a:endParaRPr lang="es-ES_tradnl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s-ES_tradnl" dirty="0" smtClean="0"/>
              <a:t>El trabajo de un aspecto se le llama </a:t>
            </a:r>
            <a:r>
              <a:rPr lang="es-ES_tradnl" i="1" dirty="0" err="1" smtClean="0"/>
              <a:t>advice</a:t>
            </a:r>
            <a:r>
              <a:rPr lang="es-ES_tradnl" dirty="0" smtClean="0"/>
              <a:t> (consejo)</a:t>
            </a:r>
          </a:p>
          <a:p>
            <a:r>
              <a:rPr lang="es-ES_tradnl" dirty="0"/>
              <a:t>Este define tanto el qué como el cuándo, además de el trabajo que debe realizar</a:t>
            </a:r>
            <a:r>
              <a:rPr lang="es-ES_tradnl" dirty="0" smtClean="0"/>
              <a:t>.</a:t>
            </a:r>
          </a:p>
          <a:p>
            <a:endParaRPr lang="es-ES_tradnl" dirty="0"/>
          </a:p>
        </p:txBody>
      </p:sp>
      <p:pic>
        <p:nvPicPr>
          <p:cNvPr id="8" name="Content Placeholder 7" descr="Screen shot 2011-11-17 at 10.31.07 AM.png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6999" b="-3699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25655109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Tipos de </a:t>
            </a:r>
            <a:r>
              <a:rPr lang="es-ES_tradnl" i="1" dirty="0" err="1" smtClean="0"/>
              <a:t>advice</a:t>
            </a:r>
            <a:endParaRPr lang="es-ES_tradnl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 err="1" smtClean="0"/>
              <a:t>Before</a:t>
            </a:r>
            <a:endParaRPr lang="es-ES_tradnl" dirty="0" smtClean="0"/>
          </a:p>
          <a:p>
            <a:pPr lvl="1"/>
            <a:r>
              <a:rPr lang="es-ES_tradnl" dirty="0" smtClean="0"/>
              <a:t>La funcionalidad se realiza antes que el método sea invocado</a:t>
            </a:r>
          </a:p>
          <a:p>
            <a:r>
              <a:rPr lang="es-ES_tradnl" dirty="0" err="1" smtClean="0"/>
              <a:t>After</a:t>
            </a:r>
            <a:endParaRPr lang="es-ES_tradnl" dirty="0" smtClean="0"/>
          </a:p>
          <a:p>
            <a:pPr lvl="1"/>
            <a:r>
              <a:rPr lang="es-ES_tradnl" dirty="0" smtClean="0"/>
              <a:t>La funcionalidad se realiza después que el método ha sido invocado, no importando su resultado</a:t>
            </a:r>
          </a:p>
        </p:txBody>
      </p:sp>
    </p:spTree>
    <p:extLst>
      <p:ext uri="{BB962C8B-B14F-4D97-AF65-F5344CB8AC3E}">
        <p14:creationId xmlns:p14="http://schemas.microsoft.com/office/powerpoint/2010/main" val="157088542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Tipos de </a:t>
            </a:r>
            <a:r>
              <a:rPr lang="es-ES_tradnl" i="1" dirty="0" err="1" smtClean="0"/>
              <a:t>advice</a:t>
            </a:r>
            <a:r>
              <a:rPr lang="es-ES_tradnl" i="1" dirty="0" smtClean="0"/>
              <a:t> </a:t>
            </a:r>
            <a:r>
              <a:rPr lang="es-ES_tradnl" dirty="0" smtClean="0"/>
              <a:t>(cont.)</a:t>
            </a:r>
            <a:endParaRPr lang="es-ES_tradnl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s-ES_tradnl" dirty="0" err="1" smtClean="0"/>
              <a:t>After-returning</a:t>
            </a:r>
            <a:endParaRPr lang="es-ES_tradnl" dirty="0" smtClean="0"/>
          </a:p>
          <a:p>
            <a:pPr lvl="1"/>
            <a:r>
              <a:rPr lang="es-ES_tradnl" dirty="0" smtClean="0"/>
              <a:t>La funcionalidad se realiza después que el método termine exitosamente</a:t>
            </a:r>
          </a:p>
          <a:p>
            <a:r>
              <a:rPr lang="es-ES_tradnl" dirty="0" err="1" smtClean="0"/>
              <a:t>After-throwing</a:t>
            </a:r>
            <a:endParaRPr lang="es-ES_tradnl" dirty="0" smtClean="0"/>
          </a:p>
          <a:p>
            <a:pPr lvl="1"/>
            <a:r>
              <a:rPr lang="es-ES_tradnl" dirty="0" smtClean="0"/>
              <a:t>La funcionalidad se realiza después que el método lance una excepción</a:t>
            </a:r>
          </a:p>
          <a:p>
            <a:r>
              <a:rPr lang="es-ES_tradnl" dirty="0" err="1" smtClean="0"/>
              <a:t>Around</a:t>
            </a:r>
            <a:endParaRPr lang="es-ES_tradnl" dirty="0" smtClean="0"/>
          </a:p>
          <a:p>
            <a:pPr lvl="1"/>
            <a:r>
              <a:rPr lang="es-ES_tradnl" dirty="0" smtClean="0"/>
              <a:t>La funcionalidad envuelve al método proveyendo funcionalidad para antes y después de la ejecución del método</a:t>
            </a:r>
          </a:p>
        </p:txBody>
      </p:sp>
    </p:spTree>
    <p:extLst>
      <p:ext uri="{BB962C8B-B14F-4D97-AF65-F5344CB8AC3E}">
        <p14:creationId xmlns:p14="http://schemas.microsoft.com/office/powerpoint/2010/main" val="261011922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JOIN POINTS</a:t>
            </a:r>
            <a:endParaRPr lang="es-ES_tradnl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_tradnl" dirty="0" smtClean="0"/>
              <a:t>Es un punto en la ejecución de la aplicación donde un aspecto se puede conectar</a:t>
            </a:r>
          </a:p>
          <a:p>
            <a:r>
              <a:rPr lang="es-ES_tradnl" dirty="0" smtClean="0"/>
              <a:t>Este punto puede ser cuando se llama un método, se lanza una excepción, o inclusive, cuando un campo está siendo cambiado</a:t>
            </a:r>
            <a:endParaRPr lang="es-ES_tradnl" dirty="0"/>
          </a:p>
        </p:txBody>
      </p:sp>
      <p:pic>
        <p:nvPicPr>
          <p:cNvPr id="8" name="Content Placeholder 7" descr="Screen shot 2011-11-17 at 10.31.07 AM.png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6999" b="-3699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02179572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POINTCUTS</a:t>
            </a:r>
            <a:endParaRPr lang="es-ES_tradnl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s-ES_tradnl" dirty="0" smtClean="0"/>
              <a:t>Si el </a:t>
            </a:r>
            <a:r>
              <a:rPr lang="es-ES_tradnl" i="1" dirty="0" err="1" smtClean="0"/>
              <a:t>advice</a:t>
            </a:r>
            <a:r>
              <a:rPr lang="es-ES_tradnl" dirty="0" smtClean="0"/>
              <a:t> define el qué y el cuándo, los </a:t>
            </a:r>
            <a:r>
              <a:rPr lang="es-ES_tradnl" i="1" dirty="0" err="1" smtClean="0"/>
              <a:t>pointcuts</a:t>
            </a:r>
            <a:r>
              <a:rPr lang="es-ES_tradnl" dirty="0" smtClean="0"/>
              <a:t> definen el dónde</a:t>
            </a:r>
          </a:p>
          <a:p>
            <a:r>
              <a:rPr lang="es-ES_tradnl" dirty="0" smtClean="0"/>
              <a:t>Una definición de </a:t>
            </a:r>
            <a:r>
              <a:rPr lang="es-ES_tradnl" dirty="0" err="1" smtClean="0"/>
              <a:t>pointcut</a:t>
            </a:r>
            <a:r>
              <a:rPr lang="es-ES_tradnl" dirty="0" smtClean="0"/>
              <a:t> encuentra uno o más </a:t>
            </a:r>
            <a:r>
              <a:rPr lang="es-ES_tradnl" i="1" dirty="0" err="1" smtClean="0"/>
              <a:t>join</a:t>
            </a:r>
            <a:r>
              <a:rPr lang="es-ES_tradnl" i="1" dirty="0" smtClean="0"/>
              <a:t> </a:t>
            </a:r>
            <a:r>
              <a:rPr lang="es-ES_tradnl" i="1" dirty="0" err="1" smtClean="0"/>
              <a:t>points</a:t>
            </a:r>
            <a:r>
              <a:rPr lang="es-ES_tradnl" dirty="0" smtClean="0"/>
              <a:t> en donde el </a:t>
            </a:r>
            <a:r>
              <a:rPr lang="es-ES_tradnl" i="1" dirty="0" err="1" smtClean="0"/>
              <a:t>advice</a:t>
            </a:r>
            <a:r>
              <a:rPr lang="es-ES_tradnl" dirty="0" smtClean="0"/>
              <a:t> puede ser aplicado</a:t>
            </a:r>
            <a:endParaRPr lang="es-ES_tradnl" dirty="0"/>
          </a:p>
        </p:txBody>
      </p:sp>
      <p:pic>
        <p:nvPicPr>
          <p:cNvPr id="8" name="Content Placeholder 7" descr="Screen shot 2011-11-17 at 10.31.07 AM.png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6999" b="-3699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53183953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ASPECTS</a:t>
            </a:r>
            <a:endParaRPr lang="es-ES_tradnl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s-ES_tradnl" dirty="0" smtClean="0"/>
              <a:t>Un </a:t>
            </a:r>
            <a:r>
              <a:rPr lang="es-ES_tradnl" i="1" dirty="0" err="1" smtClean="0"/>
              <a:t>aspect</a:t>
            </a:r>
            <a:r>
              <a:rPr lang="es-ES_tradnl" i="1" dirty="0" smtClean="0"/>
              <a:t> </a:t>
            </a:r>
            <a:r>
              <a:rPr lang="es-ES_tradnl" dirty="0" smtClean="0"/>
              <a:t>es la suma de </a:t>
            </a:r>
            <a:r>
              <a:rPr lang="es-ES_tradnl" i="1" dirty="0" err="1" smtClean="0"/>
              <a:t>advice</a:t>
            </a:r>
            <a:r>
              <a:rPr lang="es-ES_tradnl" dirty="0"/>
              <a:t> </a:t>
            </a:r>
            <a:r>
              <a:rPr lang="es-ES_tradnl" dirty="0" smtClean="0"/>
              <a:t>y </a:t>
            </a:r>
            <a:r>
              <a:rPr lang="es-ES_tradnl" i="1" dirty="0" err="1" smtClean="0"/>
              <a:t>pointcuts</a:t>
            </a:r>
            <a:endParaRPr lang="es-ES_tradnl" dirty="0"/>
          </a:p>
        </p:txBody>
      </p:sp>
      <p:pic>
        <p:nvPicPr>
          <p:cNvPr id="8" name="Content Placeholder 7" descr="Screen shot 2011-11-17 at 10.31.07 AM.png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6999" b="-3699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504693696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INTRODUCTIONS</a:t>
            </a:r>
            <a:endParaRPr lang="es-ES_tradnl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 smtClean="0"/>
              <a:t>Las </a:t>
            </a:r>
            <a:r>
              <a:rPr lang="es-ES_tradnl" i="1" dirty="0" err="1" smtClean="0"/>
              <a:t>introductions</a:t>
            </a:r>
            <a:r>
              <a:rPr lang="es-ES_tradnl" dirty="0" smtClean="0"/>
              <a:t> (introducciones) es la capacidad de asignar nuevos métodos o atributos a clases existentes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95160722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WEAVING (coser)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 smtClean="0"/>
              <a:t>Es el proceso de aplicar aspectos al objeto destino para crear uno nuevo con toda la funcionalidad</a:t>
            </a:r>
          </a:p>
          <a:p>
            <a:pPr lvl="1"/>
            <a:r>
              <a:rPr lang="es-ES_tradnl" dirty="0" smtClean="0"/>
              <a:t>Compile time</a:t>
            </a:r>
          </a:p>
          <a:p>
            <a:pPr lvl="1"/>
            <a:r>
              <a:rPr lang="es-ES_tradnl" dirty="0" err="1" smtClean="0"/>
              <a:t>Classload</a:t>
            </a:r>
            <a:r>
              <a:rPr lang="es-ES_tradnl" dirty="0" smtClean="0"/>
              <a:t> time</a:t>
            </a:r>
          </a:p>
          <a:p>
            <a:pPr lvl="1"/>
            <a:r>
              <a:rPr lang="es-ES_tradnl" dirty="0" err="1" smtClean="0"/>
              <a:t>Runtime</a:t>
            </a:r>
            <a:r>
              <a:rPr lang="es-ES_tradnl" dirty="0" smtClean="0"/>
              <a:t> (Utilizada por Spring)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880142487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Definición de </a:t>
            </a:r>
            <a:r>
              <a:rPr lang="es-ES_tradnl" dirty="0" err="1" smtClean="0"/>
              <a:t>Pointcuts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 err="1" smtClean="0"/>
              <a:t>args</a:t>
            </a:r>
            <a:r>
              <a:rPr lang="es-ES_tradnl" dirty="0" smtClean="0"/>
              <a:t>()</a:t>
            </a:r>
          </a:p>
          <a:p>
            <a:pPr lvl="1"/>
            <a:r>
              <a:rPr lang="es-ES_tradnl" dirty="0" smtClean="0"/>
              <a:t>Limita la coincidencia de </a:t>
            </a:r>
            <a:r>
              <a:rPr lang="es-ES_tradnl" dirty="0" err="1" smtClean="0"/>
              <a:t>joint</a:t>
            </a:r>
            <a:r>
              <a:rPr lang="es-ES_tradnl" dirty="0" smtClean="0"/>
              <a:t> </a:t>
            </a:r>
            <a:r>
              <a:rPr lang="es-ES_tradnl" dirty="0" err="1" smtClean="0"/>
              <a:t>points</a:t>
            </a:r>
            <a:r>
              <a:rPr lang="es-ES_tradnl" dirty="0" smtClean="0"/>
              <a:t> a la ejecución de métodos cuyos argumentos son instancias de los tipos dados</a:t>
            </a:r>
          </a:p>
          <a:p>
            <a:r>
              <a:rPr lang="es-ES_tradnl" dirty="0" smtClean="0"/>
              <a:t>@</a:t>
            </a:r>
            <a:r>
              <a:rPr lang="es-ES_tradnl" dirty="0" err="1" smtClean="0"/>
              <a:t>args</a:t>
            </a:r>
            <a:r>
              <a:rPr lang="es-ES_tradnl" dirty="0" smtClean="0"/>
              <a:t>()</a:t>
            </a:r>
          </a:p>
          <a:p>
            <a:pPr lvl="1"/>
            <a:r>
              <a:rPr lang="es-ES_tradnl" dirty="0" smtClean="0"/>
              <a:t>Limita la coincidencia de </a:t>
            </a:r>
            <a:r>
              <a:rPr lang="es-ES_tradnl" dirty="0" err="1" smtClean="0"/>
              <a:t>joint</a:t>
            </a:r>
            <a:r>
              <a:rPr lang="es-ES_tradnl" dirty="0" smtClean="0"/>
              <a:t> </a:t>
            </a:r>
            <a:r>
              <a:rPr lang="es-ES_tradnl" dirty="0" err="1" smtClean="0"/>
              <a:t>points</a:t>
            </a:r>
            <a:r>
              <a:rPr lang="es-ES_tradnl" dirty="0" smtClean="0"/>
              <a:t> a la ejecución de métodos cuyos argumentos están anotados con los tipos dados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9354236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Ejemplo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 smtClean="0"/>
              <a:t>Ver resto </a:t>
            </a:r>
            <a:r>
              <a:rPr lang="es-ES_tradnl" dirty="0"/>
              <a:t>de ejemplo </a:t>
            </a:r>
            <a:r>
              <a:rPr lang="es-ES_tradnl" dirty="0" smtClean="0"/>
              <a:t>en: </a:t>
            </a:r>
          </a:p>
          <a:p>
            <a:pPr marL="68580" indent="0">
              <a:buNone/>
            </a:pPr>
            <a:r>
              <a:rPr lang="es-ES_tradnl" dirty="0" err="1" smtClean="0"/>
              <a:t>https</a:t>
            </a:r>
            <a:r>
              <a:rPr lang="es-ES_tradnl" dirty="0"/>
              <a:t>://</a:t>
            </a:r>
            <a:r>
              <a:rPr lang="es-ES_tradnl" dirty="0" err="1"/>
              <a:t>github.com</a:t>
            </a:r>
            <a:r>
              <a:rPr lang="es-ES_tradnl" dirty="0"/>
              <a:t>/</a:t>
            </a:r>
            <a:r>
              <a:rPr lang="es-ES_tradnl" dirty="0" err="1"/>
              <a:t>jdmr</a:t>
            </a:r>
            <a:r>
              <a:rPr lang="es-ES_tradnl" dirty="0"/>
              <a:t>/</a:t>
            </a:r>
            <a:r>
              <a:rPr lang="es-ES_tradnl" dirty="0" err="1"/>
              <a:t>CursoSpring</a:t>
            </a:r>
            <a:r>
              <a:rPr lang="es-ES_tradnl" dirty="0"/>
              <a:t>/</a:t>
            </a:r>
            <a:r>
              <a:rPr lang="es-ES_tradnl" dirty="0" err="1"/>
              <a:t>tree</a:t>
            </a:r>
            <a:r>
              <a:rPr lang="es-ES_tradnl" dirty="0"/>
              <a:t>/master/EjercicioSpring01</a:t>
            </a:r>
          </a:p>
        </p:txBody>
      </p:sp>
    </p:spTree>
    <p:extLst>
      <p:ext uri="{BB962C8B-B14F-4D97-AF65-F5344CB8AC3E}">
        <p14:creationId xmlns:p14="http://schemas.microsoft.com/office/powerpoint/2010/main" val="12085657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dirty="0" smtClean="0"/>
              <a:t>Definición de </a:t>
            </a:r>
            <a:r>
              <a:rPr lang="es-ES_tradnl" dirty="0" err="1" smtClean="0"/>
              <a:t>Pointcuts</a:t>
            </a:r>
            <a:r>
              <a:rPr lang="es-ES_tradnl" dirty="0" smtClean="0"/>
              <a:t> (cont.)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 err="1" smtClean="0"/>
              <a:t>execution</a:t>
            </a:r>
            <a:r>
              <a:rPr lang="es-ES_tradnl" dirty="0" smtClean="0"/>
              <a:t>()</a:t>
            </a:r>
          </a:p>
          <a:p>
            <a:pPr lvl="1"/>
            <a:r>
              <a:rPr lang="es-ES_tradnl" dirty="0" smtClean="0"/>
              <a:t>Coincide con </a:t>
            </a:r>
            <a:r>
              <a:rPr lang="es-ES_tradnl" dirty="0" err="1" smtClean="0"/>
              <a:t>join</a:t>
            </a:r>
            <a:r>
              <a:rPr lang="es-ES_tradnl" dirty="0" smtClean="0"/>
              <a:t> </a:t>
            </a:r>
            <a:r>
              <a:rPr lang="es-ES_tradnl" dirty="0" err="1" smtClean="0"/>
              <a:t>points</a:t>
            </a:r>
            <a:r>
              <a:rPr lang="es-ES_tradnl" dirty="0" smtClean="0"/>
              <a:t> que son ejecuciones de métodos</a:t>
            </a:r>
          </a:p>
          <a:p>
            <a:r>
              <a:rPr lang="es-ES_tradnl" dirty="0" err="1" smtClean="0"/>
              <a:t>this</a:t>
            </a:r>
            <a:r>
              <a:rPr lang="es-ES_tradnl" dirty="0" smtClean="0"/>
              <a:t>()</a:t>
            </a:r>
          </a:p>
          <a:p>
            <a:pPr lvl="1"/>
            <a:r>
              <a:rPr lang="es-ES_tradnl" dirty="0" smtClean="0"/>
              <a:t>Limita la coincidencia de </a:t>
            </a:r>
            <a:r>
              <a:rPr lang="es-ES_tradnl" dirty="0" err="1" smtClean="0"/>
              <a:t>joint</a:t>
            </a:r>
            <a:r>
              <a:rPr lang="es-ES_tradnl" dirty="0" smtClean="0"/>
              <a:t> </a:t>
            </a:r>
            <a:r>
              <a:rPr lang="es-ES_tradnl" dirty="0" err="1" smtClean="0"/>
              <a:t>points</a:t>
            </a:r>
            <a:r>
              <a:rPr lang="es-ES_tradnl" dirty="0" smtClean="0"/>
              <a:t> a aquellos cuya referencia del </a:t>
            </a:r>
            <a:r>
              <a:rPr lang="es-ES_tradnl" dirty="0" err="1" smtClean="0"/>
              <a:t>bean</a:t>
            </a:r>
            <a:r>
              <a:rPr lang="es-ES_tradnl" dirty="0" smtClean="0"/>
              <a:t> del proxy AOP sean del tipo dado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608173749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dirty="0" smtClean="0"/>
              <a:t>Definición de </a:t>
            </a:r>
            <a:r>
              <a:rPr lang="es-ES_tradnl" dirty="0" err="1" smtClean="0"/>
              <a:t>Pointcuts</a:t>
            </a:r>
            <a:r>
              <a:rPr lang="es-ES_tradnl" dirty="0" smtClean="0"/>
              <a:t> (cont.)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 smtClean="0"/>
              <a:t>target()</a:t>
            </a:r>
          </a:p>
          <a:p>
            <a:pPr lvl="1"/>
            <a:r>
              <a:rPr lang="es-ES_tradnl" dirty="0" smtClean="0"/>
              <a:t>Limita la coincidencia de </a:t>
            </a:r>
            <a:r>
              <a:rPr lang="es-ES_tradnl" dirty="0" err="1" smtClean="0"/>
              <a:t>joint</a:t>
            </a:r>
            <a:r>
              <a:rPr lang="es-ES_tradnl" dirty="0" smtClean="0"/>
              <a:t> </a:t>
            </a:r>
            <a:r>
              <a:rPr lang="es-ES_tradnl" dirty="0" err="1" smtClean="0"/>
              <a:t>points</a:t>
            </a:r>
            <a:r>
              <a:rPr lang="es-ES_tradnl" dirty="0" smtClean="0"/>
              <a:t> a aquellos donde el objeto destino sean del tipo dado</a:t>
            </a:r>
          </a:p>
          <a:p>
            <a:r>
              <a:rPr lang="es-ES_tradnl" dirty="0" smtClean="0"/>
              <a:t>@target()</a:t>
            </a:r>
          </a:p>
          <a:p>
            <a:pPr lvl="1"/>
            <a:r>
              <a:rPr lang="es-ES_tradnl" dirty="0" smtClean="0"/>
              <a:t>Limita la coincidencia de </a:t>
            </a:r>
            <a:r>
              <a:rPr lang="es-ES_tradnl" dirty="0" err="1" smtClean="0"/>
              <a:t>joint</a:t>
            </a:r>
            <a:r>
              <a:rPr lang="es-ES_tradnl" dirty="0" smtClean="0"/>
              <a:t> </a:t>
            </a:r>
            <a:r>
              <a:rPr lang="es-ES_tradnl" dirty="0" err="1" smtClean="0"/>
              <a:t>points</a:t>
            </a:r>
            <a:r>
              <a:rPr lang="es-ES_tradnl" dirty="0" smtClean="0"/>
              <a:t> a aquellos donde la clase del objeto ejecutado tenga una anotación del tipo dado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677360494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dirty="0" smtClean="0"/>
              <a:t>Definición de </a:t>
            </a:r>
            <a:r>
              <a:rPr lang="es-ES_tradnl" dirty="0" err="1" smtClean="0"/>
              <a:t>Pointcuts</a:t>
            </a:r>
            <a:r>
              <a:rPr lang="es-ES_tradnl" dirty="0" smtClean="0"/>
              <a:t> (cont.)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 err="1" smtClean="0"/>
              <a:t>within</a:t>
            </a:r>
            <a:r>
              <a:rPr lang="es-ES_tradnl" dirty="0" smtClean="0"/>
              <a:t>()</a:t>
            </a:r>
          </a:p>
          <a:p>
            <a:pPr lvl="1"/>
            <a:r>
              <a:rPr lang="es-ES_tradnl" dirty="0" smtClean="0"/>
              <a:t>Limita la coincidencia de </a:t>
            </a:r>
            <a:r>
              <a:rPr lang="es-ES_tradnl" dirty="0" err="1" smtClean="0"/>
              <a:t>joint</a:t>
            </a:r>
            <a:r>
              <a:rPr lang="es-ES_tradnl" dirty="0" smtClean="0"/>
              <a:t> </a:t>
            </a:r>
            <a:r>
              <a:rPr lang="es-ES_tradnl" dirty="0" err="1" smtClean="0"/>
              <a:t>points</a:t>
            </a:r>
            <a:r>
              <a:rPr lang="es-ES_tradnl" dirty="0" smtClean="0"/>
              <a:t> dentro de ciertos tipos</a:t>
            </a:r>
          </a:p>
          <a:p>
            <a:r>
              <a:rPr lang="es-ES_tradnl" dirty="0" smtClean="0"/>
              <a:t>@</a:t>
            </a:r>
            <a:r>
              <a:rPr lang="es-ES_tradnl" dirty="0" err="1" smtClean="0"/>
              <a:t>within</a:t>
            </a:r>
            <a:r>
              <a:rPr lang="es-ES_tradnl" dirty="0" smtClean="0"/>
              <a:t>()</a:t>
            </a:r>
          </a:p>
          <a:p>
            <a:pPr lvl="1"/>
            <a:r>
              <a:rPr lang="es-ES_tradnl" dirty="0" smtClean="0"/>
              <a:t>Limita la coincidencia de </a:t>
            </a:r>
            <a:r>
              <a:rPr lang="es-ES_tradnl" dirty="0" err="1" smtClean="0"/>
              <a:t>joint</a:t>
            </a:r>
            <a:r>
              <a:rPr lang="es-ES_tradnl" dirty="0" smtClean="0"/>
              <a:t> </a:t>
            </a:r>
            <a:r>
              <a:rPr lang="es-ES_tradnl" dirty="0" err="1" smtClean="0"/>
              <a:t>points</a:t>
            </a:r>
            <a:r>
              <a:rPr lang="es-ES_tradnl" dirty="0" smtClean="0"/>
              <a:t> dentro de ciertos tipos que tengan la anotación dada (En Spring AOP es la ejecución de métodos declarados en tipos con la anotación dada)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67736049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dirty="0" smtClean="0"/>
              <a:t>Definición de </a:t>
            </a:r>
            <a:r>
              <a:rPr lang="es-ES_tradnl" dirty="0" err="1" smtClean="0"/>
              <a:t>Pointcuts</a:t>
            </a:r>
            <a:r>
              <a:rPr lang="es-ES_tradnl" dirty="0" smtClean="0"/>
              <a:t> (cont.)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 err="1" smtClean="0"/>
              <a:t>annotation</a:t>
            </a:r>
            <a:endParaRPr lang="es-ES_tradnl" dirty="0" smtClean="0"/>
          </a:p>
          <a:p>
            <a:pPr lvl="1"/>
            <a:r>
              <a:rPr lang="es-ES_tradnl" dirty="0" smtClean="0"/>
              <a:t>Limita la coincidencia de </a:t>
            </a:r>
            <a:r>
              <a:rPr lang="es-ES_tradnl" dirty="0" err="1" smtClean="0"/>
              <a:t>joint</a:t>
            </a:r>
            <a:r>
              <a:rPr lang="es-ES_tradnl" dirty="0" smtClean="0"/>
              <a:t> </a:t>
            </a:r>
            <a:r>
              <a:rPr lang="es-ES_tradnl" dirty="0" err="1" smtClean="0"/>
              <a:t>points</a:t>
            </a:r>
            <a:r>
              <a:rPr lang="es-ES_tradnl" dirty="0" smtClean="0"/>
              <a:t> a aquellos donde el sujeto del </a:t>
            </a:r>
            <a:r>
              <a:rPr lang="es-ES_tradnl" dirty="0" err="1" smtClean="0"/>
              <a:t>joint</a:t>
            </a:r>
            <a:r>
              <a:rPr lang="es-ES_tradnl" dirty="0" smtClean="0"/>
              <a:t> </a:t>
            </a:r>
            <a:r>
              <a:rPr lang="es-ES_tradnl" dirty="0" err="1" smtClean="0"/>
              <a:t>point</a:t>
            </a:r>
            <a:r>
              <a:rPr lang="es-ES_tradnl" dirty="0" smtClean="0"/>
              <a:t> tenga la anotación dada</a:t>
            </a:r>
          </a:p>
        </p:txBody>
      </p:sp>
    </p:spTree>
    <p:extLst>
      <p:ext uri="{BB962C8B-B14F-4D97-AF65-F5344CB8AC3E}">
        <p14:creationId xmlns:p14="http://schemas.microsoft.com/office/powerpoint/2010/main" val="90802951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Crear </a:t>
            </a:r>
            <a:r>
              <a:rPr lang="es-ES_tradnl" dirty="0" err="1" smtClean="0"/>
              <a:t>pointcuts</a:t>
            </a:r>
            <a:endParaRPr lang="es-ES_tradnl" dirty="0"/>
          </a:p>
        </p:txBody>
      </p:sp>
      <p:pic>
        <p:nvPicPr>
          <p:cNvPr id="4" name="Content Placeholder 3" descr="Screen shot 2011-11-17 at 11.18.56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8152" b="-4815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48247517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Crear </a:t>
            </a:r>
            <a:r>
              <a:rPr lang="es-ES_tradnl" dirty="0" err="1" smtClean="0"/>
              <a:t>pointcuts</a:t>
            </a:r>
            <a:endParaRPr lang="es-ES_tradnl" dirty="0"/>
          </a:p>
        </p:txBody>
      </p:sp>
      <p:pic>
        <p:nvPicPr>
          <p:cNvPr id="4" name="Content Placeholder 3" descr="Screen shot 2011-11-17 at 2.54.19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9601" b="-3960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919543192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dirty="0" err="1" smtClean="0"/>
              <a:t>Designador</a:t>
            </a:r>
            <a:r>
              <a:rPr lang="es-ES_tradnl" dirty="0" smtClean="0"/>
              <a:t> </a:t>
            </a:r>
            <a:r>
              <a:rPr lang="es-ES_tradnl" dirty="0" err="1" smtClean="0"/>
              <a:t>bean</a:t>
            </a:r>
            <a:r>
              <a:rPr lang="es-ES_tradnl" dirty="0" smtClean="0"/>
              <a:t>() de Spring</a:t>
            </a:r>
            <a:endParaRPr lang="es-ES_tradnl" dirty="0"/>
          </a:p>
        </p:txBody>
      </p:sp>
      <p:pic>
        <p:nvPicPr>
          <p:cNvPr id="6" name="Content Placeholder 5" descr="Screen shot 2011-11-17 at 2.56.14 PM.png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11378" b="-111378"/>
          <a:stretch>
            <a:fillRect/>
          </a:stretch>
        </p:blipFill>
        <p:spPr>
          <a:xfrm>
            <a:off x="1042416" y="2313432"/>
            <a:ext cx="7022592" cy="1740618"/>
          </a:xfrm>
        </p:spPr>
      </p:pic>
      <p:pic>
        <p:nvPicPr>
          <p:cNvPr id="7" name="Content Placeholder 6" descr="Screen shot 2011-11-17 at 2.56.24 PM.png"/>
          <p:cNvPicPr>
            <a:picLocks noGrp="1" noChangeAspect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03796" b="-103796"/>
          <a:stretch>
            <a:fillRect/>
          </a:stretch>
        </p:blipFill>
        <p:spPr>
          <a:xfrm>
            <a:off x="1042416" y="4054049"/>
            <a:ext cx="7022592" cy="1752389"/>
          </a:xfrm>
        </p:spPr>
      </p:pic>
    </p:spTree>
    <p:extLst>
      <p:ext uri="{BB962C8B-B14F-4D97-AF65-F5344CB8AC3E}">
        <p14:creationId xmlns:p14="http://schemas.microsoft.com/office/powerpoint/2010/main" val="937095663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AOP con XML</a:t>
            </a:r>
            <a:endParaRPr lang="es-ES_tradnl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s-ES_tradnl" dirty="0" smtClean="0"/>
              <a:t>&lt;</a:t>
            </a:r>
            <a:r>
              <a:rPr lang="es-ES_tradnl" dirty="0" err="1" smtClean="0"/>
              <a:t>aop:advisor</a:t>
            </a:r>
            <a:r>
              <a:rPr lang="es-ES_tradnl" dirty="0" smtClean="0"/>
              <a:t>&gt;</a:t>
            </a:r>
          </a:p>
          <a:p>
            <a:pPr lvl="1"/>
            <a:r>
              <a:rPr lang="es-ES_tradnl" dirty="0" smtClean="0"/>
              <a:t>Define un </a:t>
            </a:r>
            <a:r>
              <a:rPr lang="es-ES_tradnl" i="1" dirty="0" err="1" smtClean="0"/>
              <a:t>advisor</a:t>
            </a:r>
            <a:r>
              <a:rPr lang="es-ES_tradnl" dirty="0" smtClean="0"/>
              <a:t> de AOP</a:t>
            </a:r>
          </a:p>
          <a:p>
            <a:r>
              <a:rPr lang="es-ES_tradnl" dirty="0" smtClean="0"/>
              <a:t>&lt;</a:t>
            </a:r>
            <a:r>
              <a:rPr lang="es-ES_tradnl" dirty="0" err="1" smtClean="0"/>
              <a:t>aop:after</a:t>
            </a:r>
            <a:r>
              <a:rPr lang="es-ES_tradnl" dirty="0" smtClean="0"/>
              <a:t>&gt;</a:t>
            </a:r>
          </a:p>
          <a:p>
            <a:pPr lvl="1"/>
            <a:r>
              <a:rPr lang="es-ES_tradnl" dirty="0" smtClean="0"/>
              <a:t>Define un </a:t>
            </a:r>
            <a:r>
              <a:rPr lang="es-ES_tradnl" i="1" dirty="0" err="1" smtClean="0"/>
              <a:t>advice</a:t>
            </a:r>
            <a:r>
              <a:rPr lang="es-ES_tradnl" i="1" dirty="0" smtClean="0"/>
              <a:t> </a:t>
            </a:r>
            <a:r>
              <a:rPr lang="es-ES_tradnl" dirty="0" smtClean="0"/>
              <a:t>de AOP</a:t>
            </a:r>
          </a:p>
          <a:p>
            <a:r>
              <a:rPr lang="es-ES_tradnl" dirty="0" smtClean="0"/>
              <a:t>&lt;</a:t>
            </a:r>
            <a:r>
              <a:rPr lang="es-ES_tradnl" dirty="0" err="1" smtClean="0"/>
              <a:t>aop:after-returning</a:t>
            </a:r>
            <a:r>
              <a:rPr lang="es-ES_tradnl" dirty="0" smtClean="0"/>
              <a:t>&gt;</a:t>
            </a:r>
          </a:p>
          <a:p>
            <a:pPr lvl="1"/>
            <a:r>
              <a:rPr lang="es-ES_tradnl" dirty="0"/>
              <a:t>Define un </a:t>
            </a:r>
            <a:r>
              <a:rPr lang="es-ES_tradnl" i="1" dirty="0" err="1"/>
              <a:t>advice</a:t>
            </a:r>
            <a:r>
              <a:rPr lang="es-ES_tradnl" i="1" dirty="0"/>
              <a:t> </a:t>
            </a:r>
            <a:r>
              <a:rPr lang="es-ES_tradnl" dirty="0"/>
              <a:t>de </a:t>
            </a:r>
            <a:r>
              <a:rPr lang="es-ES_tradnl" dirty="0" smtClean="0"/>
              <a:t>AOP en donde regresa todo bien</a:t>
            </a:r>
          </a:p>
          <a:p>
            <a:r>
              <a:rPr lang="es-ES_tradnl" dirty="0"/>
              <a:t>&lt;</a:t>
            </a:r>
            <a:r>
              <a:rPr lang="es-ES_tradnl" dirty="0" err="1"/>
              <a:t>aop:after</a:t>
            </a:r>
            <a:r>
              <a:rPr lang="es-ES_tradnl" dirty="0" err="1" smtClean="0"/>
              <a:t>-throwing</a:t>
            </a:r>
            <a:r>
              <a:rPr lang="es-ES_tradnl" dirty="0" smtClean="0"/>
              <a:t>&gt;</a:t>
            </a:r>
            <a:endParaRPr lang="es-ES_tradnl" dirty="0"/>
          </a:p>
          <a:p>
            <a:pPr lvl="1"/>
            <a:r>
              <a:rPr lang="es-ES_tradnl" dirty="0"/>
              <a:t>Define un </a:t>
            </a:r>
            <a:r>
              <a:rPr lang="es-ES_tradnl" i="1" dirty="0" err="1"/>
              <a:t>advice</a:t>
            </a:r>
            <a:r>
              <a:rPr lang="es-ES_tradnl" i="1" dirty="0"/>
              <a:t> </a:t>
            </a:r>
            <a:r>
              <a:rPr lang="es-ES_tradnl" dirty="0"/>
              <a:t>de AOP en donde </a:t>
            </a:r>
            <a:r>
              <a:rPr lang="es-ES_tradnl" dirty="0" smtClean="0"/>
              <a:t>se lanza una excepción</a:t>
            </a:r>
            <a:endParaRPr lang="es-ES_tradnl" dirty="0"/>
          </a:p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4280513476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AOP con XML (cont.)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s-ES_tradnl" dirty="0"/>
              <a:t>&lt;</a:t>
            </a:r>
            <a:r>
              <a:rPr lang="es-ES_tradnl" dirty="0" err="1" smtClean="0"/>
              <a:t>aop:around</a:t>
            </a:r>
            <a:r>
              <a:rPr lang="es-ES_tradnl" dirty="0" smtClean="0"/>
              <a:t>&gt;</a:t>
            </a:r>
            <a:endParaRPr lang="es-ES_tradnl" dirty="0"/>
          </a:p>
          <a:p>
            <a:pPr lvl="1"/>
            <a:r>
              <a:rPr lang="es-ES_tradnl" dirty="0"/>
              <a:t>Define un </a:t>
            </a:r>
            <a:r>
              <a:rPr lang="es-ES_tradnl" i="1" dirty="0" err="1"/>
              <a:t>advice</a:t>
            </a:r>
            <a:r>
              <a:rPr lang="es-ES_tradnl" i="1" dirty="0"/>
              <a:t> </a:t>
            </a:r>
            <a:r>
              <a:rPr lang="es-ES_tradnl" dirty="0"/>
              <a:t>de AOP </a:t>
            </a:r>
            <a:r>
              <a:rPr lang="es-ES_tradnl" dirty="0" smtClean="0"/>
              <a:t>del tipo </a:t>
            </a:r>
            <a:r>
              <a:rPr lang="es-ES_tradnl" dirty="0" err="1" smtClean="0"/>
              <a:t>around</a:t>
            </a:r>
            <a:endParaRPr lang="es-ES_tradnl" dirty="0" smtClean="0"/>
          </a:p>
          <a:p>
            <a:r>
              <a:rPr lang="es-ES_tradnl" dirty="0"/>
              <a:t>&lt;</a:t>
            </a:r>
            <a:r>
              <a:rPr lang="es-ES_tradnl" dirty="0" err="1" smtClean="0"/>
              <a:t>aop:aspect</a:t>
            </a:r>
            <a:r>
              <a:rPr lang="es-ES_tradnl" dirty="0" smtClean="0"/>
              <a:t>&gt;</a:t>
            </a:r>
            <a:endParaRPr lang="es-ES_tradnl" dirty="0"/>
          </a:p>
          <a:p>
            <a:pPr lvl="1"/>
            <a:r>
              <a:rPr lang="es-ES_tradnl" dirty="0"/>
              <a:t>Define un </a:t>
            </a:r>
            <a:r>
              <a:rPr lang="es-ES_tradnl" i="1" dirty="0" err="1" smtClean="0"/>
              <a:t>aspect</a:t>
            </a:r>
            <a:r>
              <a:rPr lang="es-ES_tradnl" i="1" dirty="0" smtClean="0"/>
              <a:t> </a:t>
            </a:r>
            <a:r>
              <a:rPr lang="es-ES_tradnl" dirty="0"/>
              <a:t>de </a:t>
            </a:r>
            <a:r>
              <a:rPr lang="es-ES_tradnl" dirty="0" smtClean="0"/>
              <a:t>AOP</a:t>
            </a:r>
            <a:endParaRPr lang="es-ES_tradnl" dirty="0"/>
          </a:p>
          <a:p>
            <a:r>
              <a:rPr lang="es-ES_tradnl" dirty="0"/>
              <a:t>&lt;</a:t>
            </a:r>
            <a:r>
              <a:rPr lang="es-ES_tradnl" dirty="0" err="1" smtClean="0"/>
              <a:t>aop:aspectj-autoproxy</a:t>
            </a:r>
            <a:r>
              <a:rPr lang="es-ES_tradnl" dirty="0" smtClean="0"/>
              <a:t>&gt;</a:t>
            </a:r>
            <a:endParaRPr lang="es-ES_tradnl" dirty="0"/>
          </a:p>
          <a:p>
            <a:pPr lvl="1"/>
            <a:r>
              <a:rPr lang="es-ES_tradnl" dirty="0" smtClean="0"/>
              <a:t>Habilita aspectos de @</a:t>
            </a:r>
            <a:r>
              <a:rPr lang="es-ES_tradnl" dirty="0" err="1" smtClean="0"/>
              <a:t>AspectJ</a:t>
            </a:r>
            <a:r>
              <a:rPr lang="es-ES_tradnl" dirty="0" smtClean="0"/>
              <a:t> manejados por anotaciones</a:t>
            </a:r>
          </a:p>
          <a:p>
            <a:r>
              <a:rPr lang="es-ES_tradnl" dirty="0"/>
              <a:t>&lt;</a:t>
            </a:r>
            <a:r>
              <a:rPr lang="es-ES_tradnl" dirty="0" err="1"/>
              <a:t>aop:before</a:t>
            </a:r>
            <a:r>
              <a:rPr lang="es-ES_tradnl" dirty="0"/>
              <a:t>&gt;</a:t>
            </a:r>
          </a:p>
          <a:p>
            <a:pPr lvl="1"/>
            <a:r>
              <a:rPr lang="es-ES_tradnl" dirty="0"/>
              <a:t>Define un </a:t>
            </a:r>
            <a:r>
              <a:rPr lang="es-ES_tradnl" i="1" dirty="0" err="1"/>
              <a:t>advice</a:t>
            </a:r>
            <a:r>
              <a:rPr lang="es-ES_tradnl" i="1" dirty="0"/>
              <a:t> </a:t>
            </a:r>
            <a:r>
              <a:rPr lang="es-ES_tradnl" dirty="0"/>
              <a:t>de AOP del tipo </a:t>
            </a:r>
            <a:r>
              <a:rPr lang="es-ES_tradnl" i="1" dirty="0" err="1" smtClean="0"/>
              <a:t>before</a:t>
            </a:r>
            <a:endParaRPr lang="es-ES_tradnl" b="1" dirty="0"/>
          </a:p>
        </p:txBody>
      </p:sp>
    </p:spTree>
    <p:extLst>
      <p:ext uri="{BB962C8B-B14F-4D97-AF65-F5344CB8AC3E}">
        <p14:creationId xmlns:p14="http://schemas.microsoft.com/office/powerpoint/2010/main" val="1934507872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AOP con XML (cont.)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s-ES_tradnl" dirty="0" smtClean="0"/>
              <a:t>&lt;</a:t>
            </a:r>
            <a:r>
              <a:rPr lang="es-ES_tradnl" dirty="0" err="1" smtClean="0"/>
              <a:t>aop:config</a:t>
            </a:r>
            <a:r>
              <a:rPr lang="es-ES_tradnl" dirty="0" smtClean="0"/>
              <a:t>&gt;</a:t>
            </a:r>
            <a:endParaRPr lang="es-ES_tradnl" dirty="0"/>
          </a:p>
          <a:p>
            <a:pPr lvl="1"/>
            <a:r>
              <a:rPr lang="es-ES_tradnl" dirty="0" smtClean="0"/>
              <a:t>El elemento de más alto nivel de AOP. La mayoría de los elementos &lt;</a:t>
            </a:r>
            <a:r>
              <a:rPr lang="es-ES_tradnl" dirty="0" err="1" smtClean="0"/>
              <a:t>aop</a:t>
            </a:r>
            <a:r>
              <a:rPr lang="es-ES_tradnl" dirty="0" smtClean="0"/>
              <a:t>:*&gt; deben estar contenidos dentro de este elemento.</a:t>
            </a:r>
            <a:endParaRPr lang="es-ES_tradnl" dirty="0"/>
          </a:p>
          <a:p>
            <a:r>
              <a:rPr lang="es-ES_tradnl" dirty="0"/>
              <a:t>&lt;</a:t>
            </a:r>
            <a:r>
              <a:rPr lang="es-ES_tradnl" dirty="0" err="1" smtClean="0"/>
              <a:t>aop:declare-parents</a:t>
            </a:r>
            <a:r>
              <a:rPr lang="es-ES_tradnl" dirty="0" smtClean="0"/>
              <a:t>&gt;</a:t>
            </a:r>
          </a:p>
          <a:p>
            <a:pPr lvl="1"/>
            <a:r>
              <a:rPr lang="es-ES_tradnl" dirty="0" smtClean="0"/>
              <a:t>Le agrega interfaces a los componentes aconsejados que son implementadas transparentemente</a:t>
            </a:r>
          </a:p>
          <a:p>
            <a:r>
              <a:rPr lang="es-ES_tradnl" dirty="0" smtClean="0"/>
              <a:t>&lt;</a:t>
            </a:r>
            <a:r>
              <a:rPr lang="es-ES_tradnl" dirty="0" err="1" smtClean="0"/>
              <a:t>aop:pointcut</a:t>
            </a:r>
            <a:r>
              <a:rPr lang="es-ES_tradnl" dirty="0" smtClean="0"/>
              <a:t>&gt;</a:t>
            </a:r>
          </a:p>
          <a:p>
            <a:pPr lvl="1"/>
            <a:r>
              <a:rPr lang="es-ES_tradnl" dirty="0" smtClean="0"/>
              <a:t>Define un </a:t>
            </a:r>
            <a:r>
              <a:rPr lang="es-ES_tradnl" i="1" dirty="0" err="1" smtClean="0"/>
              <a:t>pointcut</a:t>
            </a:r>
            <a:r>
              <a:rPr lang="es-ES_tradnl" dirty="0" smtClean="0"/>
              <a:t> de AOP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3455803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AOP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 smtClean="0"/>
              <a:t>Programación Orientada a Aspectos</a:t>
            </a:r>
          </a:p>
          <a:p>
            <a:pPr lvl="1"/>
            <a:r>
              <a:rPr lang="es-ES_tradnl" dirty="0" smtClean="0"/>
              <a:t>Técnica de programación que busca la separación de responsabilidades dentro de un sistema de software.</a:t>
            </a:r>
          </a:p>
          <a:p>
            <a:pPr lvl="2"/>
            <a:r>
              <a:rPr lang="es-ES_tradnl" dirty="0" smtClean="0"/>
              <a:t>Seguridad</a:t>
            </a:r>
          </a:p>
          <a:p>
            <a:pPr lvl="2"/>
            <a:r>
              <a:rPr lang="es-ES_tradnl" dirty="0" err="1" smtClean="0"/>
              <a:t>Transaccionalidad</a:t>
            </a:r>
            <a:endParaRPr lang="es-ES_tradnl" dirty="0" smtClean="0"/>
          </a:p>
          <a:p>
            <a:pPr lvl="2"/>
            <a:r>
              <a:rPr lang="es-ES_tradnl" dirty="0" err="1" smtClean="0"/>
              <a:t>Logs</a:t>
            </a:r>
            <a:endParaRPr lang="es-ES_tradnl" dirty="0" smtClean="0"/>
          </a:p>
          <a:p>
            <a:pPr lvl="2"/>
            <a:r>
              <a:rPr lang="es-ES_tradnl" dirty="0" smtClean="0"/>
              <a:t>Otros</a:t>
            </a:r>
          </a:p>
        </p:txBody>
      </p:sp>
    </p:spTree>
    <p:extLst>
      <p:ext uri="{BB962C8B-B14F-4D97-AF65-F5344CB8AC3E}">
        <p14:creationId xmlns:p14="http://schemas.microsoft.com/office/powerpoint/2010/main" val="32345355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Clase que ofrece el </a:t>
            </a:r>
            <a:r>
              <a:rPr lang="es-ES_tradnl" i="1" dirty="0" err="1" smtClean="0"/>
              <a:t>advice</a:t>
            </a:r>
            <a:endParaRPr lang="es-ES_tradnl" dirty="0"/>
          </a:p>
        </p:txBody>
      </p:sp>
      <p:pic>
        <p:nvPicPr>
          <p:cNvPr id="4" name="Content Placeholder 3" descr="Screen shot 2011-11-17 at 3.12.23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523" b="-452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982627487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Definición del </a:t>
            </a:r>
            <a:r>
              <a:rPr lang="es-ES_tradnl" dirty="0" err="1" smtClean="0"/>
              <a:t>bean</a:t>
            </a:r>
            <a:endParaRPr lang="es-ES_tradnl" dirty="0"/>
          </a:p>
        </p:txBody>
      </p:sp>
      <p:pic>
        <p:nvPicPr>
          <p:cNvPr id="4" name="Content Placeholder 3" descr="Screen shot 2011-11-17 at 3.12.49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79433" b="-27943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162783169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Configuración con XML</a:t>
            </a:r>
            <a:endParaRPr lang="es-ES_tradnl" dirty="0"/>
          </a:p>
        </p:txBody>
      </p:sp>
      <p:pic>
        <p:nvPicPr>
          <p:cNvPr id="4" name="Content Placeholder 3" descr="Screen shot 2011-11-17 at 3.14.49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1" r="102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432259499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Ejecución</a:t>
            </a:r>
            <a:endParaRPr lang="es-ES_tradnl" dirty="0"/>
          </a:p>
        </p:txBody>
      </p:sp>
      <p:pic>
        <p:nvPicPr>
          <p:cNvPr id="4" name="Content Placeholder 3" descr="Screen shot 2011-11-17 at 4.29.18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28" b="332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115656449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Optimizando </a:t>
            </a:r>
            <a:r>
              <a:rPr lang="es-ES_tradnl" dirty="0" err="1" smtClean="0"/>
              <a:t>pointcut</a:t>
            </a:r>
            <a:endParaRPr lang="es-ES_tradnl" dirty="0"/>
          </a:p>
        </p:txBody>
      </p:sp>
      <p:pic>
        <p:nvPicPr>
          <p:cNvPr id="4" name="Content Placeholder 3" descr="Screen shot 2011-11-17 at 4.31.01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3" b="156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115656449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Implementando </a:t>
            </a:r>
            <a:r>
              <a:rPr lang="es-ES_tradnl" i="1" dirty="0" err="1" smtClean="0"/>
              <a:t>around</a:t>
            </a:r>
            <a:endParaRPr lang="es-ES_tradnl" dirty="0"/>
          </a:p>
        </p:txBody>
      </p:sp>
      <p:pic>
        <p:nvPicPr>
          <p:cNvPr id="4" name="Content Placeholder 3" descr="Screen shot 2011-11-17 at 4.33.09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2786" b="-1278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115656449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Configurando </a:t>
            </a:r>
            <a:r>
              <a:rPr lang="es-ES_tradnl" i="1" dirty="0" err="1" smtClean="0"/>
              <a:t>around</a:t>
            </a:r>
            <a:endParaRPr lang="es-ES_tradnl" dirty="0"/>
          </a:p>
        </p:txBody>
      </p:sp>
      <p:pic>
        <p:nvPicPr>
          <p:cNvPr id="4" name="Content Placeholder 3" descr="Screen shot 2011-11-17 at 5.26.41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8227" b="-3822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115656449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dirty="0" smtClean="0"/>
              <a:t>Implementando con parámetros</a:t>
            </a:r>
            <a:endParaRPr lang="es-ES_tradnl" dirty="0"/>
          </a:p>
        </p:txBody>
      </p:sp>
      <p:pic>
        <p:nvPicPr>
          <p:cNvPr id="6" name="Content Placeholder 5" descr="Screen shot 2011-11-17 at 5.33.23 PM.png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765" r="-22765"/>
          <a:stretch>
            <a:fillRect/>
          </a:stretch>
        </p:blipFill>
        <p:spPr>
          <a:xfrm>
            <a:off x="688257" y="2313432"/>
            <a:ext cx="7022592" cy="995748"/>
          </a:xfrm>
        </p:spPr>
      </p:pic>
      <p:pic>
        <p:nvPicPr>
          <p:cNvPr id="7" name="Content Placeholder 6" descr="Screen shot 2011-11-17 at 5.33.45 PM.png"/>
          <p:cNvPicPr>
            <a:picLocks noGrp="1" noChangeAspect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247" r="-13247"/>
          <a:stretch>
            <a:fillRect/>
          </a:stretch>
        </p:blipFill>
        <p:spPr>
          <a:xfrm>
            <a:off x="1042988" y="3309180"/>
            <a:ext cx="7021512" cy="2497895"/>
          </a:xfrm>
        </p:spPr>
      </p:pic>
    </p:spTree>
    <p:extLst>
      <p:ext uri="{BB962C8B-B14F-4D97-AF65-F5344CB8AC3E}">
        <p14:creationId xmlns:p14="http://schemas.microsoft.com/office/powerpoint/2010/main" val="3173894095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dirty="0" smtClean="0"/>
              <a:t>Implementando con parámetros</a:t>
            </a:r>
            <a:endParaRPr lang="es-ES_tradnl" dirty="0"/>
          </a:p>
        </p:txBody>
      </p:sp>
      <p:pic>
        <p:nvPicPr>
          <p:cNvPr id="5" name="Content Placeholder 4" descr="Screen shot 2011-11-17 at 5.33.58 PM.png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05" r="-805"/>
          <a:stretch>
            <a:fillRect/>
          </a:stretch>
        </p:blipFill>
        <p:spPr>
          <a:xfrm>
            <a:off x="1701883" y="2313432"/>
            <a:ext cx="7022592" cy="1142280"/>
          </a:xfrm>
        </p:spPr>
      </p:pic>
      <p:pic>
        <p:nvPicPr>
          <p:cNvPr id="6" name="Content Placeholder 5" descr="Screen shot 2011-11-17 at 5.34.13 PM.png"/>
          <p:cNvPicPr>
            <a:picLocks noGrp="1" noChangeAspect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586" r="-14586"/>
          <a:stretch>
            <a:fillRect/>
          </a:stretch>
        </p:blipFill>
        <p:spPr>
          <a:xfrm>
            <a:off x="1042416" y="3455713"/>
            <a:ext cx="7022592" cy="2350726"/>
          </a:xfrm>
        </p:spPr>
      </p:pic>
    </p:spTree>
    <p:extLst>
      <p:ext uri="{BB962C8B-B14F-4D97-AF65-F5344CB8AC3E}">
        <p14:creationId xmlns:p14="http://schemas.microsoft.com/office/powerpoint/2010/main" val="26626040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dirty="0" smtClean="0"/>
              <a:t>Implementando con parámetros</a:t>
            </a:r>
            <a:endParaRPr lang="es-ES_tradnl" dirty="0"/>
          </a:p>
        </p:txBody>
      </p:sp>
      <p:pic>
        <p:nvPicPr>
          <p:cNvPr id="6" name="Content Placeholder 5" descr="Screen shot 2011-11-17 at 5.41.13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8573" b="-1857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5228489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Problemas que resuelve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 smtClean="0"/>
              <a:t>Tener implementaciones duplicadas de este código por todo nuestro sistema</a:t>
            </a:r>
          </a:p>
          <a:p>
            <a:r>
              <a:rPr lang="es-ES_tradnl" dirty="0" smtClean="0"/>
              <a:t>El código se llena de funcionalidad que no tiene que ver con su lógica de negocio principal.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9391295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dirty="0" smtClean="0"/>
              <a:t>Introducir nueva funcionalidad</a:t>
            </a:r>
            <a:endParaRPr lang="es-ES_tradnl" dirty="0"/>
          </a:p>
        </p:txBody>
      </p:sp>
      <p:pic>
        <p:nvPicPr>
          <p:cNvPr id="6" name="Content Placeholder 5" descr="Screen shot 2011-11-18 at 6.24.10 AM.png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1527" b="-41527"/>
          <a:stretch>
            <a:fillRect/>
          </a:stretch>
        </p:blipFill>
        <p:spPr>
          <a:xfrm>
            <a:off x="1042416" y="2313432"/>
            <a:ext cx="7022592" cy="1740618"/>
          </a:xfrm>
        </p:spPr>
      </p:pic>
      <p:pic>
        <p:nvPicPr>
          <p:cNvPr id="7" name="Content Placeholder 6" descr="Screen shot 2011-11-18 at 6.24.24 AM.png"/>
          <p:cNvPicPr>
            <a:picLocks noGrp="1" noChangeAspect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1351" b="-11351"/>
          <a:stretch>
            <a:fillRect/>
          </a:stretch>
        </p:blipFill>
        <p:spPr>
          <a:xfrm>
            <a:off x="1042416" y="4054049"/>
            <a:ext cx="7022592" cy="1752389"/>
          </a:xfrm>
        </p:spPr>
      </p:pic>
    </p:spTree>
    <p:extLst>
      <p:ext uri="{BB962C8B-B14F-4D97-AF65-F5344CB8AC3E}">
        <p14:creationId xmlns:p14="http://schemas.microsoft.com/office/powerpoint/2010/main" val="3364483264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dirty="0" smtClean="0"/>
              <a:t>Introducir nueva funcionalidad</a:t>
            </a:r>
            <a:endParaRPr lang="es-ES_tradnl" dirty="0"/>
          </a:p>
        </p:txBody>
      </p:sp>
      <p:pic>
        <p:nvPicPr>
          <p:cNvPr id="5" name="Content Placeholder 4" descr="Screen shot 2011-11-18 at 6.27.46 AM.png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4442" b="-34442"/>
          <a:stretch>
            <a:fillRect/>
          </a:stretch>
        </p:blipFill>
        <p:spPr>
          <a:xfrm>
            <a:off x="1042416" y="2313432"/>
            <a:ext cx="7022592" cy="1740618"/>
          </a:xfrm>
        </p:spPr>
      </p:pic>
      <p:pic>
        <p:nvPicPr>
          <p:cNvPr id="6" name="Content Placeholder 5" descr="Screen shot 2011-11-18 at 6.28.00 AM.png"/>
          <p:cNvPicPr>
            <a:picLocks noGrp="1" noChangeAspect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0763" b="-150763"/>
          <a:stretch>
            <a:fillRect/>
          </a:stretch>
        </p:blipFill>
        <p:spPr>
          <a:xfrm>
            <a:off x="1042416" y="4054049"/>
            <a:ext cx="7022592" cy="1752389"/>
          </a:xfrm>
        </p:spPr>
      </p:pic>
    </p:spTree>
    <p:extLst>
      <p:ext uri="{BB962C8B-B14F-4D97-AF65-F5344CB8AC3E}">
        <p14:creationId xmlns:p14="http://schemas.microsoft.com/office/powerpoint/2010/main" val="32683037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AOP con anotaci</a:t>
            </a:r>
            <a:r>
              <a:rPr lang="es-ES_tradnl" dirty="0" smtClean="0"/>
              <a:t>ones</a:t>
            </a:r>
            <a:endParaRPr lang="es-ES_tradnl" dirty="0"/>
          </a:p>
        </p:txBody>
      </p:sp>
      <p:pic>
        <p:nvPicPr>
          <p:cNvPr id="6" name="Content Placeholder 5" descr="Screen shot 2011-11-18 at 6.31.10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521" r="-1552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1688070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dirty="0" smtClean="0"/>
              <a:t>AOP con anotaciones (cont.)</a:t>
            </a:r>
            <a:endParaRPr lang="es-ES_tradnl" dirty="0"/>
          </a:p>
        </p:txBody>
      </p:sp>
      <p:pic>
        <p:nvPicPr>
          <p:cNvPr id="7" name="Content Placeholder 6" descr="Screen shot 2011-11-18 at 6.36.56 AM.png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50520" b="-350520"/>
          <a:stretch>
            <a:fillRect/>
          </a:stretch>
        </p:blipFill>
        <p:spPr>
          <a:xfrm>
            <a:off x="1042416" y="2313432"/>
            <a:ext cx="7022592" cy="1740618"/>
          </a:xfrm>
        </p:spPr>
      </p:pic>
      <p:pic>
        <p:nvPicPr>
          <p:cNvPr id="8" name="Content Placeholder 7" descr="Screen shot 2011-11-18 at 6.37.22 AM.png"/>
          <p:cNvPicPr>
            <a:picLocks noGrp="1" noChangeAspect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4065" b="-14065"/>
          <a:stretch>
            <a:fillRect/>
          </a:stretch>
        </p:blipFill>
        <p:spPr>
          <a:xfrm>
            <a:off x="1042416" y="4054049"/>
            <a:ext cx="7022592" cy="1752389"/>
          </a:xfrm>
        </p:spPr>
      </p:pic>
    </p:spTree>
    <p:extLst>
      <p:ext uri="{BB962C8B-B14F-4D97-AF65-F5344CB8AC3E}">
        <p14:creationId xmlns:p14="http://schemas.microsoft.com/office/powerpoint/2010/main" val="3176279599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i="1" dirty="0" err="1" smtClean="0"/>
              <a:t>around</a:t>
            </a:r>
            <a:r>
              <a:rPr lang="es-ES_tradnl" i="1" dirty="0" smtClean="0"/>
              <a:t> </a:t>
            </a:r>
            <a:r>
              <a:rPr lang="es-ES_tradnl" dirty="0" smtClean="0"/>
              <a:t>con anotaciones</a:t>
            </a:r>
            <a:endParaRPr lang="es-ES_tradnl" i="1" dirty="0"/>
          </a:p>
        </p:txBody>
      </p:sp>
      <p:pic>
        <p:nvPicPr>
          <p:cNvPr id="7" name="Content Placeholder 6" descr="Screen shot 2011-11-18 at 6.39.55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484" b="-548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8859864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dirty="0" smtClean="0"/>
              <a:t>Pasando argumentos con </a:t>
            </a:r>
            <a:r>
              <a:rPr lang="es-ES_tradnl" i="1" dirty="0" err="1" smtClean="0"/>
              <a:t>advice</a:t>
            </a:r>
            <a:r>
              <a:rPr lang="es-ES_tradnl" dirty="0" smtClean="0"/>
              <a:t> anotado</a:t>
            </a:r>
            <a:endParaRPr lang="es-ES_tradnl" dirty="0"/>
          </a:p>
        </p:txBody>
      </p:sp>
      <p:pic>
        <p:nvPicPr>
          <p:cNvPr id="4" name="Content Placeholder 3" descr="Screen shot 2011-11-18 at 11.25.50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9182" b="-918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8728912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dirty="0" smtClean="0"/>
              <a:t>Agregar funcionalidad utilizando anotaciones</a:t>
            </a:r>
            <a:endParaRPr lang="es-ES_tradnl" dirty="0"/>
          </a:p>
        </p:txBody>
      </p:sp>
      <p:pic>
        <p:nvPicPr>
          <p:cNvPr id="4" name="Content Placeholder 3" descr="Screen shot 2011-11-18 at 11.28.09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7663" b="-2766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322864793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Ejercicio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 smtClean="0"/>
              <a:t>Trabajar con </a:t>
            </a:r>
            <a:r>
              <a:rPr lang="es-ES_tradnl" dirty="0" smtClean="0"/>
              <a:t>la aplicaci</a:t>
            </a:r>
            <a:r>
              <a:rPr lang="es-ES_tradnl" dirty="0" smtClean="0"/>
              <a:t>ón </a:t>
            </a:r>
            <a:r>
              <a:rPr lang="es-ES_tradnl" dirty="0" smtClean="0"/>
              <a:t>Lote </a:t>
            </a:r>
            <a:r>
              <a:rPr lang="es-ES_tradnl" dirty="0" smtClean="0"/>
              <a:t>y añadir un aspecto que imprima en consola el siguiente mensaje con aspectos</a:t>
            </a:r>
          </a:p>
          <a:p>
            <a:pPr lvl="1"/>
            <a:r>
              <a:rPr lang="es-ES_tradnl" dirty="0" smtClean="0"/>
              <a:t>“Se esta comprando [nombre auto] a las [fecha]”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8379614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Básicos de Spring</a:t>
            </a:r>
            <a:endParaRPr lang="es-ES_tradnl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5686194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Acceso a Datos</a:t>
            </a:r>
            <a:endParaRPr lang="es-ES_tradnl" dirty="0"/>
          </a:p>
        </p:txBody>
      </p:sp>
      <p:pic>
        <p:nvPicPr>
          <p:cNvPr id="6" name="Content Placeholder 5" descr="Screen shot 2011-11-18 at 11.38.26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7" r="284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2357571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Ejemplo del problema</a:t>
            </a:r>
            <a:endParaRPr lang="es-ES_tradnl" dirty="0"/>
          </a:p>
        </p:txBody>
      </p:sp>
      <p:pic>
        <p:nvPicPr>
          <p:cNvPr id="4" name="Content Placeholder 3" descr="Screen shot 2011-11-16 at 11.15.38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3" r="371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1759919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Acceso a Datos</a:t>
            </a:r>
            <a:endParaRPr lang="es-ES_tradnl" dirty="0"/>
          </a:p>
        </p:txBody>
      </p:sp>
      <p:pic>
        <p:nvPicPr>
          <p:cNvPr id="4" name="Content Placeholder 3" descr="Screen shot 2011-11-18 at 11.44.31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294" r="-1729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748186498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Acceso a Datos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 smtClean="0"/>
              <a:t>Todas las excepciones de acceso a datos de Spring heredan de </a:t>
            </a:r>
            <a:r>
              <a:rPr lang="es-ES_tradnl" b="1" dirty="0" err="1" smtClean="0"/>
              <a:t>DataAccessException</a:t>
            </a:r>
            <a:endParaRPr lang="es-ES_tradnl" b="1" dirty="0" smtClean="0"/>
          </a:p>
          <a:p>
            <a:r>
              <a:rPr lang="es-ES_tradnl" dirty="0" err="1" smtClean="0"/>
              <a:t>DataAccessException</a:t>
            </a:r>
            <a:r>
              <a:rPr lang="es-ES_tradnl" dirty="0" smtClean="0"/>
              <a:t> es un tipo de excepci</a:t>
            </a:r>
            <a:r>
              <a:rPr lang="es-ES_tradnl" dirty="0" smtClean="0"/>
              <a:t>ón </a:t>
            </a:r>
            <a:r>
              <a:rPr lang="es-ES_tradnl" i="1" dirty="0" err="1" smtClean="0"/>
              <a:t>unchecked</a:t>
            </a:r>
            <a:endParaRPr lang="es-ES_tradnl" dirty="0" smtClean="0"/>
          </a:p>
          <a:p>
            <a:r>
              <a:rPr lang="es-ES_tradnl" dirty="0" smtClean="0"/>
              <a:t>Pero, para aprovechar estas excepciones, hay que utilizar una de las plantillas de acceso a datos de Spring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21273792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i="1" dirty="0" err="1" smtClean="0"/>
              <a:t>Templates</a:t>
            </a:r>
            <a:r>
              <a:rPr lang="es-ES_tradnl" i="1" dirty="0" smtClean="0"/>
              <a:t> </a:t>
            </a:r>
            <a:r>
              <a:rPr lang="es-ES_tradnl" dirty="0" smtClean="0"/>
              <a:t> y </a:t>
            </a:r>
            <a:r>
              <a:rPr lang="es-ES_tradnl" i="1" dirty="0" err="1" smtClean="0"/>
              <a:t>Callbacks</a:t>
            </a:r>
            <a:endParaRPr lang="es-ES_tradnl" i="1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s-ES_tradnl" dirty="0" smtClean="0"/>
              <a:t>Las plantillas (</a:t>
            </a:r>
            <a:r>
              <a:rPr lang="es-ES_tradnl" dirty="0" err="1" smtClean="0"/>
              <a:t>templates</a:t>
            </a:r>
            <a:r>
              <a:rPr lang="es-ES_tradnl" dirty="0" smtClean="0"/>
              <a:t>) manejan la parte fija del proceso</a:t>
            </a:r>
          </a:p>
          <a:p>
            <a:r>
              <a:rPr lang="es-ES_tradnl" dirty="0" smtClean="0"/>
              <a:t>Las llamadas (</a:t>
            </a:r>
            <a:r>
              <a:rPr lang="es-ES_tradnl" dirty="0" err="1" smtClean="0"/>
              <a:t>callbacks</a:t>
            </a:r>
            <a:r>
              <a:rPr lang="es-ES_tradnl" dirty="0" smtClean="0"/>
              <a:t>) manejan lo </a:t>
            </a:r>
            <a:r>
              <a:rPr lang="es-ES_tradnl" dirty="0" err="1" smtClean="0"/>
              <a:t>customizable</a:t>
            </a:r>
            <a:endParaRPr lang="es-ES_tradnl" dirty="0"/>
          </a:p>
        </p:txBody>
      </p:sp>
      <p:pic>
        <p:nvPicPr>
          <p:cNvPr id="6" name="Content Placeholder 5" descr="Screen shot 2011-11-18 at 11.58.25 AM.png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0720" b="-5072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161925820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Plantillas (</a:t>
            </a:r>
            <a:r>
              <a:rPr lang="es-ES_tradnl" dirty="0" err="1" smtClean="0"/>
              <a:t>Templates</a:t>
            </a:r>
            <a:r>
              <a:rPr lang="es-ES_tradnl" dirty="0"/>
              <a:t>)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 err="1" smtClean="0"/>
              <a:t>jca.cci.core.CciTemplate</a:t>
            </a:r>
            <a:endParaRPr lang="es-ES_tradnl" dirty="0" smtClean="0"/>
          </a:p>
          <a:p>
            <a:pPr lvl="1"/>
            <a:r>
              <a:rPr lang="es-ES_tradnl" dirty="0" smtClean="0"/>
              <a:t>Conexiones a JCA CCI</a:t>
            </a:r>
          </a:p>
          <a:p>
            <a:r>
              <a:rPr lang="es-ES_tradnl" dirty="0" err="1" smtClean="0"/>
              <a:t>jdbc.core.JdbcTemplate</a:t>
            </a:r>
            <a:endParaRPr lang="es-ES_tradnl" dirty="0" smtClean="0"/>
          </a:p>
          <a:p>
            <a:pPr lvl="1"/>
            <a:r>
              <a:rPr lang="es-ES_tradnl" dirty="0" smtClean="0"/>
              <a:t>Conexiones JDBC</a:t>
            </a:r>
          </a:p>
          <a:p>
            <a:r>
              <a:rPr lang="es-ES_tradnl" dirty="0" err="1" smtClean="0"/>
              <a:t>jdbc.core.namedparam</a:t>
            </a:r>
            <a:r>
              <a:rPr lang="es-ES_tradnl" dirty="0" smtClean="0"/>
              <a:t>.</a:t>
            </a:r>
          </a:p>
          <a:p>
            <a:pPr marL="68580" indent="0">
              <a:buNone/>
            </a:pPr>
            <a:r>
              <a:rPr lang="es-ES_tradnl" dirty="0" err="1" smtClean="0"/>
              <a:t>NamedParameterJdbcTemplate</a:t>
            </a:r>
            <a:endParaRPr lang="es-ES_tradnl" dirty="0" smtClean="0"/>
          </a:p>
          <a:p>
            <a:pPr lvl="1"/>
            <a:r>
              <a:rPr lang="es-ES_tradnl" dirty="0" smtClean="0"/>
              <a:t>Conexiones JDBC con soporte para par</a:t>
            </a:r>
            <a:r>
              <a:rPr lang="es-ES_tradnl" dirty="0" smtClean="0"/>
              <a:t>ámetros con nombres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757786305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Plantillas (</a:t>
            </a:r>
            <a:r>
              <a:rPr lang="es-ES_tradnl" dirty="0" err="1" smtClean="0"/>
              <a:t>Templates</a:t>
            </a:r>
            <a:r>
              <a:rPr lang="es-ES_tradnl" dirty="0"/>
              <a:t>)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 err="1" smtClean="0"/>
              <a:t>jdbc.core.simple.SimpleJdbcTemplate</a:t>
            </a:r>
            <a:endParaRPr lang="es-ES_tradnl" dirty="0" smtClean="0"/>
          </a:p>
          <a:p>
            <a:pPr lvl="1"/>
            <a:r>
              <a:rPr lang="es-ES_tradnl" dirty="0" smtClean="0"/>
              <a:t>Conexiones JDBC simplificadas utilizando Java 5</a:t>
            </a:r>
          </a:p>
          <a:p>
            <a:r>
              <a:rPr lang="es-ES_tradnl" dirty="0" err="1" smtClean="0"/>
              <a:t>orm.hibernate.HibernateTemplate</a:t>
            </a:r>
            <a:endParaRPr lang="es-ES_tradnl" dirty="0" smtClean="0"/>
          </a:p>
          <a:p>
            <a:pPr lvl="1"/>
            <a:r>
              <a:rPr lang="es-ES_tradnl" dirty="0" smtClean="0"/>
              <a:t>Sesiones Hibernate 2.x</a:t>
            </a:r>
          </a:p>
          <a:p>
            <a:r>
              <a:rPr lang="es-ES_tradnl" dirty="0"/>
              <a:t>orm.hibernate3.</a:t>
            </a:r>
            <a:r>
              <a:rPr lang="es-ES_tradnl" dirty="0" smtClean="0"/>
              <a:t>HibernateTemplate</a:t>
            </a:r>
          </a:p>
          <a:p>
            <a:pPr lvl="1"/>
            <a:r>
              <a:rPr lang="es-ES_tradnl" dirty="0" smtClean="0"/>
              <a:t>Sesiones Hibernate 3.x</a:t>
            </a:r>
          </a:p>
        </p:txBody>
      </p:sp>
    </p:spTree>
    <p:extLst>
      <p:ext uri="{BB962C8B-B14F-4D97-AF65-F5344CB8AC3E}">
        <p14:creationId xmlns:p14="http://schemas.microsoft.com/office/powerpoint/2010/main" val="2674576956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Plantillas (</a:t>
            </a:r>
            <a:r>
              <a:rPr lang="es-ES_tradnl" dirty="0" err="1" smtClean="0"/>
              <a:t>Templates</a:t>
            </a:r>
            <a:r>
              <a:rPr lang="es-ES_tradnl" dirty="0"/>
              <a:t>)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 err="1" smtClean="0"/>
              <a:t>orm.ibatis.SqlMapClientTemplate</a:t>
            </a:r>
            <a:endParaRPr lang="es-ES_tradnl" dirty="0" smtClean="0"/>
          </a:p>
          <a:p>
            <a:pPr lvl="1"/>
            <a:r>
              <a:rPr lang="es-ES_tradnl" dirty="0" smtClean="0"/>
              <a:t>Clientes </a:t>
            </a:r>
            <a:r>
              <a:rPr lang="es-ES_tradnl" dirty="0" err="1" smtClean="0"/>
              <a:t>iBATIS</a:t>
            </a:r>
            <a:endParaRPr lang="es-ES_tradnl" dirty="0" smtClean="0"/>
          </a:p>
          <a:p>
            <a:r>
              <a:rPr lang="es-ES_tradnl" dirty="0" err="1" smtClean="0"/>
              <a:t>orm.jdo.JdoTemplate</a:t>
            </a:r>
            <a:endParaRPr lang="es-ES_tradnl" dirty="0" smtClean="0"/>
          </a:p>
          <a:p>
            <a:pPr lvl="1"/>
            <a:r>
              <a:rPr lang="es-ES_tradnl" dirty="0" err="1" smtClean="0"/>
              <a:t>Implementacion</a:t>
            </a:r>
            <a:r>
              <a:rPr lang="es-ES_tradnl" dirty="0" smtClean="0"/>
              <a:t> de Java Data </a:t>
            </a:r>
            <a:r>
              <a:rPr lang="es-ES_tradnl" dirty="0" err="1" smtClean="0"/>
              <a:t>Object</a:t>
            </a:r>
            <a:endParaRPr lang="es-ES_tradnl" dirty="0" smtClean="0"/>
          </a:p>
          <a:p>
            <a:r>
              <a:rPr lang="es-ES_tradnl" dirty="0" err="1" smtClean="0"/>
              <a:t>orm.jpa.JpaTemplate</a:t>
            </a:r>
            <a:endParaRPr lang="es-ES_tradnl" dirty="0" smtClean="0"/>
          </a:p>
          <a:p>
            <a:pPr lvl="1"/>
            <a:r>
              <a:rPr lang="es-ES_tradnl" dirty="0" smtClean="0"/>
              <a:t>Administradores de entidades del Java </a:t>
            </a:r>
            <a:r>
              <a:rPr lang="es-ES_tradnl" dirty="0" err="1" smtClean="0"/>
              <a:t>Persistence</a:t>
            </a:r>
            <a:r>
              <a:rPr lang="es-ES_tradnl" dirty="0" smtClean="0"/>
              <a:t> API</a:t>
            </a:r>
          </a:p>
        </p:txBody>
      </p:sp>
    </p:spTree>
    <p:extLst>
      <p:ext uri="{BB962C8B-B14F-4D97-AF65-F5344CB8AC3E}">
        <p14:creationId xmlns:p14="http://schemas.microsoft.com/office/powerpoint/2010/main" val="3764442457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DAO </a:t>
            </a:r>
            <a:r>
              <a:rPr lang="es-ES_tradnl" dirty="0" err="1" smtClean="0"/>
              <a:t>Support</a:t>
            </a:r>
            <a:endParaRPr lang="es-ES_tradnl" dirty="0"/>
          </a:p>
        </p:txBody>
      </p:sp>
      <p:pic>
        <p:nvPicPr>
          <p:cNvPr id="4" name="Content Placeholder 3" descr="Screen shot 2011-11-18 at 12.13.07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7498" b="-2749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66862120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DAO </a:t>
            </a:r>
            <a:r>
              <a:rPr lang="es-ES_tradnl" dirty="0" err="1" smtClean="0"/>
              <a:t>Support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 err="1" smtClean="0"/>
              <a:t>CciDaoSupport</a:t>
            </a:r>
            <a:endParaRPr lang="es-ES_tradnl" dirty="0" smtClean="0"/>
          </a:p>
          <a:p>
            <a:r>
              <a:rPr lang="es-ES_tradnl" dirty="0" err="1" smtClean="0"/>
              <a:t>JdbcDaoSupport</a:t>
            </a:r>
            <a:endParaRPr lang="es-ES_tradnl" dirty="0" smtClean="0"/>
          </a:p>
          <a:p>
            <a:r>
              <a:rPr lang="es-ES_tradnl" dirty="0" err="1" smtClean="0"/>
              <a:t>NamedParameterJdbcDaoSupport</a:t>
            </a:r>
            <a:endParaRPr lang="es-ES_tradnl" dirty="0" smtClean="0"/>
          </a:p>
          <a:p>
            <a:r>
              <a:rPr lang="es-ES_tradnl" dirty="0" err="1" smtClean="0"/>
              <a:t>SimpleJdbcDaoSupport</a:t>
            </a:r>
            <a:endParaRPr lang="es-ES_tradnl" dirty="0" smtClean="0"/>
          </a:p>
          <a:p>
            <a:r>
              <a:rPr lang="es-ES_tradnl" dirty="0" err="1" smtClean="0"/>
              <a:t>HibernateDaoSupport</a:t>
            </a:r>
            <a:r>
              <a:rPr lang="es-ES_tradnl" dirty="0" smtClean="0"/>
              <a:t> (Existe una versi</a:t>
            </a:r>
            <a:r>
              <a:rPr lang="es-ES_tradnl" dirty="0" smtClean="0"/>
              <a:t>ón para Hibernate 2.x y otra para 3.x)</a:t>
            </a:r>
          </a:p>
          <a:p>
            <a:endParaRPr lang="es-ES_tradnl" dirty="0" smtClean="0"/>
          </a:p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768408759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DAO </a:t>
            </a:r>
            <a:r>
              <a:rPr lang="es-ES_tradnl" dirty="0" err="1" smtClean="0"/>
              <a:t>Support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 err="1" smtClean="0"/>
              <a:t>SqlMapClientDaoSupport</a:t>
            </a:r>
            <a:endParaRPr lang="es-ES_tradnl" dirty="0" smtClean="0"/>
          </a:p>
          <a:p>
            <a:r>
              <a:rPr lang="es-ES_tradnl" dirty="0" err="1" smtClean="0"/>
              <a:t>JdoDaoSupport</a:t>
            </a:r>
            <a:endParaRPr lang="es-ES_tradnl" dirty="0" smtClean="0"/>
          </a:p>
          <a:p>
            <a:r>
              <a:rPr lang="es-ES_tradnl" dirty="0" err="1"/>
              <a:t>JpaDaoSupport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55391422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Acceso mediante JNDI</a:t>
            </a:r>
            <a:endParaRPr lang="es-ES_tradnl" dirty="0"/>
          </a:p>
        </p:txBody>
      </p:sp>
      <p:pic>
        <p:nvPicPr>
          <p:cNvPr id="4" name="Content Placeholder 3" descr="Screen shot 2011-11-18 at 12.25.53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79438" b="-7943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0575818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Problema resuelto con AOP</a:t>
            </a:r>
            <a:endParaRPr lang="es-ES_tradnl" dirty="0"/>
          </a:p>
        </p:txBody>
      </p:sp>
      <p:pic>
        <p:nvPicPr>
          <p:cNvPr id="4" name="Content Placeholder 3" descr="Screen shot 2011-11-16 at 11.17.00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385" r="-1238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0657840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Acceso a trav</a:t>
            </a:r>
            <a:r>
              <a:rPr lang="es-ES_tradnl" dirty="0" smtClean="0"/>
              <a:t>és de DBCP</a:t>
            </a:r>
            <a:endParaRPr lang="es-ES_tradnl" dirty="0"/>
          </a:p>
        </p:txBody>
      </p:sp>
      <p:pic>
        <p:nvPicPr>
          <p:cNvPr id="4" name="Content Placeholder 3" descr="Screen shot 2011-11-18 at 12.28.25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2644" b="-4264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936651649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dirty="0" smtClean="0"/>
              <a:t>Acceso a trav</a:t>
            </a:r>
            <a:r>
              <a:rPr lang="es-ES_tradnl" dirty="0" smtClean="0"/>
              <a:t>és del </a:t>
            </a:r>
            <a:r>
              <a:rPr lang="es-ES_tradnl" dirty="0" err="1"/>
              <a:t>DriverManagerDataSource</a:t>
            </a:r>
            <a:endParaRPr lang="es-ES_tradnl" dirty="0"/>
          </a:p>
        </p:txBody>
      </p:sp>
      <p:pic>
        <p:nvPicPr>
          <p:cNvPr id="4" name="Content Placeholder 3" descr="Screen shot 2011-11-18 at 12.30.41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3022" b="-4302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519871199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Declaraci</a:t>
            </a:r>
            <a:r>
              <a:rPr lang="es-ES_tradnl" dirty="0" smtClean="0"/>
              <a:t>ón de SQL</a:t>
            </a:r>
            <a:endParaRPr lang="es-ES_tradnl" dirty="0"/>
          </a:p>
        </p:txBody>
      </p:sp>
      <p:pic>
        <p:nvPicPr>
          <p:cNvPr id="4" name="Content Placeholder 3" descr="Screen shot 2011-11-20 at 5.45.40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1493" b="-3149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956500031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Insertar Datos</a:t>
            </a:r>
            <a:endParaRPr lang="es-ES_tradnl" dirty="0"/>
          </a:p>
        </p:txBody>
      </p:sp>
      <p:pic>
        <p:nvPicPr>
          <p:cNvPr id="4" name="Content Placeholder 3" descr="Screen shot 2011-11-20 at 5.47.49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74" b="3674"/>
          <a:stretch>
            <a:fillRect/>
          </a:stretch>
        </p:blipFill>
        <p:spPr>
          <a:xfrm>
            <a:off x="1042988" y="2324100"/>
            <a:ext cx="6777037" cy="3508375"/>
          </a:xfrm>
        </p:spPr>
      </p:pic>
    </p:spTree>
    <p:extLst>
      <p:ext uri="{BB962C8B-B14F-4D97-AF65-F5344CB8AC3E}">
        <p14:creationId xmlns:p14="http://schemas.microsoft.com/office/powerpoint/2010/main" val="1434197703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Actualizar Datos</a:t>
            </a:r>
            <a:endParaRPr lang="es-ES_tradnl" dirty="0"/>
          </a:p>
        </p:txBody>
      </p:sp>
      <p:pic>
        <p:nvPicPr>
          <p:cNvPr id="4" name="Content Placeholder 3" descr="Screen shot 2011-11-20 at 5.50.34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5" b="74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6584433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Obtener Datos</a:t>
            </a:r>
            <a:endParaRPr lang="es-ES_tradnl" dirty="0"/>
          </a:p>
        </p:txBody>
      </p:sp>
      <p:pic>
        <p:nvPicPr>
          <p:cNvPr id="4" name="Content Placeholder 3" descr="Screen shot 2011-11-20 at 5.52.19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0074" r="-3007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6845282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Utilizando </a:t>
            </a:r>
            <a:r>
              <a:rPr lang="es-ES_tradnl" dirty="0" err="1" smtClean="0"/>
              <a:t>Templates</a:t>
            </a:r>
            <a:endParaRPr lang="es-ES_tradnl" dirty="0"/>
          </a:p>
        </p:txBody>
      </p:sp>
      <p:pic>
        <p:nvPicPr>
          <p:cNvPr id="4" name="Content Placeholder 3" descr="Screen shot 2011-11-20 at 5.57.23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87409" b="-18740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983026947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Utilizando </a:t>
            </a:r>
            <a:r>
              <a:rPr lang="es-ES_tradnl" dirty="0" err="1" smtClean="0"/>
              <a:t>Templates</a:t>
            </a:r>
            <a:endParaRPr lang="es-ES_tradnl" dirty="0"/>
          </a:p>
        </p:txBody>
      </p:sp>
      <p:pic>
        <p:nvPicPr>
          <p:cNvPr id="5" name="Content Placeholder 4" descr="Screen shot 2011-11-20 at 5.57.36 AM.png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9704" b="-9704"/>
          <a:stretch>
            <a:fillRect/>
          </a:stretch>
        </p:blipFill>
        <p:spPr>
          <a:xfrm>
            <a:off x="1042416" y="2313432"/>
            <a:ext cx="7022592" cy="1740618"/>
          </a:xfrm>
        </p:spPr>
      </p:pic>
      <p:pic>
        <p:nvPicPr>
          <p:cNvPr id="6" name="Content Placeholder 5" descr="Screen shot 2011-11-20 at 5.57.56 AM.png"/>
          <p:cNvPicPr>
            <a:picLocks noGrp="1" noChangeAspect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3628" b="-63628"/>
          <a:stretch>
            <a:fillRect/>
          </a:stretch>
        </p:blipFill>
        <p:spPr>
          <a:xfrm>
            <a:off x="1042416" y="4054049"/>
            <a:ext cx="7022592" cy="1752389"/>
          </a:xfrm>
        </p:spPr>
      </p:pic>
    </p:spTree>
    <p:extLst>
      <p:ext uri="{BB962C8B-B14F-4D97-AF65-F5344CB8AC3E}">
        <p14:creationId xmlns:p14="http://schemas.microsoft.com/office/powerpoint/2010/main" val="739708813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Insertar Datos</a:t>
            </a:r>
            <a:endParaRPr lang="es-ES_tradnl" dirty="0"/>
          </a:p>
        </p:txBody>
      </p:sp>
      <p:pic>
        <p:nvPicPr>
          <p:cNvPr id="7" name="Content Placeholder 6" descr="Screen shot 2011-11-20 at 5.59.10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7942" b="-4794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153231271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Obtener Datos</a:t>
            </a:r>
            <a:endParaRPr lang="es-ES_tradnl" dirty="0"/>
          </a:p>
        </p:txBody>
      </p:sp>
      <p:pic>
        <p:nvPicPr>
          <p:cNvPr id="4" name="Content Placeholder 3" descr="Screen shot 2011-11-20 at 5.59.29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115" b="-411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100926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AOP</a:t>
            </a:r>
            <a:endParaRPr lang="es-ES_tradnl" dirty="0"/>
          </a:p>
        </p:txBody>
      </p:sp>
      <p:pic>
        <p:nvPicPr>
          <p:cNvPr id="4" name="Content Placeholder 3" descr="Screen shot 2011-11-16 at 11.26.46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0898" b="-4089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788201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dirty="0" smtClean="0"/>
              <a:t>Uso de par</a:t>
            </a:r>
            <a:r>
              <a:rPr lang="es-ES_tradnl" dirty="0" smtClean="0"/>
              <a:t>á</a:t>
            </a:r>
            <a:r>
              <a:rPr lang="es-ES_tradnl" dirty="0" smtClean="0"/>
              <a:t>metros con nombre</a:t>
            </a:r>
            <a:endParaRPr lang="es-ES_tradnl" dirty="0"/>
          </a:p>
        </p:txBody>
      </p:sp>
      <p:pic>
        <p:nvPicPr>
          <p:cNvPr id="8" name="Content Placeholder 7" descr="Screen shot 2011-11-20 at 5.59.48 AM.png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9013" b="-59013"/>
          <a:stretch>
            <a:fillRect/>
          </a:stretch>
        </p:blipFill>
        <p:spPr>
          <a:xfrm>
            <a:off x="1042416" y="2313433"/>
            <a:ext cx="7025818" cy="1447554"/>
          </a:xfrm>
        </p:spPr>
      </p:pic>
      <p:pic>
        <p:nvPicPr>
          <p:cNvPr id="9" name="Content Placeholder 8" descr="Screen shot 2011-11-20 at 6.00.02 AM.png"/>
          <p:cNvPicPr>
            <a:picLocks noGrp="1" noChangeAspect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9985" b="-9985"/>
          <a:stretch>
            <a:fillRect/>
          </a:stretch>
        </p:blipFill>
        <p:spPr>
          <a:xfrm>
            <a:off x="1042416" y="3760987"/>
            <a:ext cx="7022592" cy="2045452"/>
          </a:xfrm>
        </p:spPr>
      </p:pic>
    </p:spTree>
    <p:extLst>
      <p:ext uri="{BB962C8B-B14F-4D97-AF65-F5344CB8AC3E}">
        <p14:creationId xmlns:p14="http://schemas.microsoft.com/office/powerpoint/2010/main" val="3829315280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dirty="0" smtClean="0"/>
              <a:t>Extender las clases de soporte</a:t>
            </a:r>
            <a:endParaRPr lang="es-ES_tradnl" dirty="0"/>
          </a:p>
        </p:txBody>
      </p:sp>
      <p:pic>
        <p:nvPicPr>
          <p:cNvPr id="5" name="Content Placeholder 4" descr="Screen shot 2011-11-20 at 6.09.36 AM.png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8953" b="-18953"/>
          <a:stretch>
            <a:fillRect/>
          </a:stretch>
        </p:blipFill>
        <p:spPr>
          <a:xfrm>
            <a:off x="1042988" y="2312988"/>
            <a:ext cx="7021512" cy="1314450"/>
          </a:xfrm>
        </p:spPr>
      </p:pic>
      <p:pic>
        <p:nvPicPr>
          <p:cNvPr id="6" name="Content Placeholder 5" descr="Screen shot 2011-11-20 at 6.09.46 AM.png"/>
          <p:cNvPicPr>
            <a:picLocks noGrp="1" noChangeAspect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575" b="-6575"/>
          <a:stretch>
            <a:fillRect/>
          </a:stretch>
        </p:blipFill>
        <p:spPr>
          <a:xfrm>
            <a:off x="1043490" y="3626665"/>
            <a:ext cx="7021518" cy="2179774"/>
          </a:xfrm>
        </p:spPr>
      </p:pic>
    </p:spTree>
    <p:extLst>
      <p:ext uri="{BB962C8B-B14F-4D97-AF65-F5344CB8AC3E}">
        <p14:creationId xmlns:p14="http://schemas.microsoft.com/office/powerpoint/2010/main" val="1240393881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dirty="0" smtClean="0"/>
              <a:t>Extender las clases de soporte</a:t>
            </a:r>
            <a:endParaRPr lang="es-ES_tradnl" dirty="0"/>
          </a:p>
        </p:txBody>
      </p:sp>
      <p:pic>
        <p:nvPicPr>
          <p:cNvPr id="5" name="Content Placeholder 4" descr="Screen shot 2011-11-20 at 6.09.58 AM.png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3026" b="-53026"/>
          <a:stretch>
            <a:fillRect/>
          </a:stretch>
        </p:blipFill>
        <p:spPr>
          <a:xfrm>
            <a:off x="1042416" y="2313432"/>
            <a:ext cx="7022592" cy="1740618"/>
          </a:xfrm>
        </p:spPr>
      </p:pic>
      <p:pic>
        <p:nvPicPr>
          <p:cNvPr id="6" name="Content Placeholder 5" descr="Screen shot 2011-11-20 at 6.10.08 AM.png"/>
          <p:cNvPicPr>
            <a:picLocks noGrp="1" noChangeAspect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7376" b="-47376"/>
          <a:stretch>
            <a:fillRect/>
          </a:stretch>
        </p:blipFill>
        <p:spPr>
          <a:xfrm>
            <a:off x="1042416" y="4054049"/>
            <a:ext cx="7022592" cy="1752389"/>
          </a:xfrm>
        </p:spPr>
      </p:pic>
    </p:spTree>
    <p:extLst>
      <p:ext uri="{BB962C8B-B14F-4D97-AF65-F5344CB8AC3E}">
        <p14:creationId xmlns:p14="http://schemas.microsoft.com/office/powerpoint/2010/main" val="4094969912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Demo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940277807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Ejercicio</a:t>
            </a:r>
            <a:endParaRPr lang="es-ES_tradnl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 smtClean="0"/>
              <a:t>Implementar Lote con una plantilla de acceso a Datos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165794764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Spring ORM</a:t>
            </a:r>
            <a:endParaRPr lang="es-ES_tradnl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_tradnl" dirty="0" smtClean="0"/>
              <a:t>Conforme tu aplicaci</a:t>
            </a:r>
            <a:r>
              <a:rPr lang="es-ES_tradnl" dirty="0" smtClean="0"/>
              <a:t>ón, tu modelo de datos va creciendo y haciéndose más complicado. Se requieren de más cosas de mi conexión a BD. Requiero:</a:t>
            </a:r>
          </a:p>
          <a:p>
            <a:pPr lvl="1"/>
            <a:r>
              <a:rPr lang="es-ES_tradnl" b="1" i="1" dirty="0" err="1" smtClean="0"/>
              <a:t>Lazy</a:t>
            </a:r>
            <a:r>
              <a:rPr lang="es-ES_tradnl" b="1" i="1" dirty="0" smtClean="0"/>
              <a:t> </a:t>
            </a:r>
            <a:r>
              <a:rPr lang="es-ES_tradnl" b="1" i="1" dirty="0" err="1" smtClean="0"/>
              <a:t>loading</a:t>
            </a:r>
            <a:r>
              <a:rPr lang="es-ES_tradnl" dirty="0" smtClean="0"/>
              <a:t>: Cuando necesito listas de datos, no requiero los hijos relacionados con cada objeto de la lista, sólo requiero su nombre.</a:t>
            </a:r>
          </a:p>
          <a:p>
            <a:pPr lvl="1"/>
            <a:r>
              <a:rPr lang="es-ES_tradnl" b="1" i="1" dirty="0" err="1" smtClean="0"/>
              <a:t>Eager</a:t>
            </a:r>
            <a:r>
              <a:rPr lang="es-ES_tradnl" b="1" i="1" dirty="0" smtClean="0"/>
              <a:t> </a:t>
            </a:r>
            <a:r>
              <a:rPr lang="es-ES_tradnl" b="1" i="1" dirty="0" err="1" smtClean="0"/>
              <a:t>fetching</a:t>
            </a:r>
            <a:r>
              <a:rPr lang="es-ES_tradnl" dirty="0" smtClean="0"/>
              <a:t>: Lo opuesto de </a:t>
            </a:r>
            <a:r>
              <a:rPr lang="es-ES_tradnl" i="1" dirty="0" err="1" smtClean="0"/>
              <a:t>lazy</a:t>
            </a:r>
            <a:r>
              <a:rPr lang="es-ES_tradnl" i="1" dirty="0" smtClean="0"/>
              <a:t> </a:t>
            </a:r>
            <a:r>
              <a:rPr lang="es-ES_tradnl" i="1" dirty="0" err="1" smtClean="0"/>
              <a:t>loading</a:t>
            </a:r>
            <a:r>
              <a:rPr lang="es-ES_tradnl" dirty="0" smtClean="0"/>
              <a:t>. Cuando pido un objeto lo quiero con todas sus relaciones inicializadas.</a:t>
            </a:r>
          </a:p>
          <a:p>
            <a:pPr lvl="1"/>
            <a:r>
              <a:rPr lang="es-ES_tradnl" b="1" i="1" dirty="0" err="1" smtClean="0"/>
              <a:t>Cascading</a:t>
            </a:r>
            <a:r>
              <a:rPr lang="es-ES_tradnl" dirty="0" smtClean="0"/>
              <a:t>: Algunas veces cuando actualizo una tabla, varias deben actualizarse.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43672958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Spring ORM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 smtClean="0"/>
              <a:t>Soporte integral de las transacciones declarativas de Spring</a:t>
            </a:r>
          </a:p>
          <a:p>
            <a:r>
              <a:rPr lang="es-ES_tradnl" dirty="0" smtClean="0"/>
              <a:t>Manejo de excepciones transparente</a:t>
            </a:r>
          </a:p>
          <a:p>
            <a:r>
              <a:rPr lang="es-ES_tradnl" dirty="0" smtClean="0"/>
              <a:t>Plantillas ligeras y </a:t>
            </a:r>
            <a:r>
              <a:rPr lang="es-ES_tradnl" i="1" dirty="0" err="1" smtClean="0"/>
              <a:t>thread-safe</a:t>
            </a:r>
            <a:endParaRPr lang="es-ES_tradnl" dirty="0" smtClean="0"/>
          </a:p>
          <a:p>
            <a:r>
              <a:rPr lang="es-ES_tradnl" dirty="0" smtClean="0"/>
              <a:t>Clases de soporte para el acceso a datos</a:t>
            </a:r>
          </a:p>
          <a:p>
            <a:r>
              <a:rPr lang="es-ES_tradnl" dirty="0" smtClean="0"/>
              <a:t>Administraci</a:t>
            </a:r>
            <a:r>
              <a:rPr lang="es-ES_tradnl" dirty="0" smtClean="0"/>
              <a:t>ón de recursos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109044796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Hibernate</a:t>
            </a:r>
            <a:endParaRPr lang="es-ES_tradnl" dirty="0"/>
          </a:p>
        </p:txBody>
      </p:sp>
      <p:pic>
        <p:nvPicPr>
          <p:cNvPr id="4" name="Content Placeholder 3" descr="Screen shot 2011-11-20 at 6.30.20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73326" b="-7332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216168596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Hibernate</a:t>
            </a:r>
            <a:endParaRPr lang="es-ES_tradnl" dirty="0"/>
          </a:p>
        </p:txBody>
      </p:sp>
      <p:pic>
        <p:nvPicPr>
          <p:cNvPr id="4" name="Content Placeholder 3" descr="Screen shot 2011-11-20 at 6.33.29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03019" b="-10301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370363113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Hibernate</a:t>
            </a:r>
            <a:endParaRPr lang="es-ES_tradnl" dirty="0"/>
          </a:p>
        </p:txBody>
      </p:sp>
      <p:pic>
        <p:nvPicPr>
          <p:cNvPr id="4" name="Content Placeholder 3" descr="Screen shot 2011-11-20 at 6.35.26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1983" r="-3198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4959569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¿Solución?</a:t>
            </a:r>
            <a:endParaRPr lang="es-ES_tradnl" dirty="0"/>
          </a:p>
        </p:txBody>
      </p:sp>
      <p:pic>
        <p:nvPicPr>
          <p:cNvPr id="4" name="Content Placeholder 3" descr="Screen shot 2011-11-16 at 11.29.41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1037" b="-1103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200944506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Hibernate</a:t>
            </a:r>
            <a:endParaRPr lang="es-ES_tradnl" dirty="0"/>
          </a:p>
        </p:txBody>
      </p:sp>
      <p:pic>
        <p:nvPicPr>
          <p:cNvPr id="4" name="Content Placeholder 3" descr="Screen shot 2011-11-20 at 6.38.12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92753" b="-29275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817958973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Demo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453194987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Ejercicio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 smtClean="0"/>
              <a:t>Implementar Lote con Hibernate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25762538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JPA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 smtClean="0"/>
              <a:t>Las aplicaci</a:t>
            </a:r>
            <a:r>
              <a:rPr lang="es-ES_tradnl" dirty="0" smtClean="0"/>
              <a:t>ones JPA funcionan en base a un </a:t>
            </a:r>
            <a:r>
              <a:rPr lang="es-ES_tradnl" dirty="0" err="1" smtClean="0"/>
              <a:t>EntityManager</a:t>
            </a:r>
            <a:r>
              <a:rPr lang="es-ES_tradnl" dirty="0" smtClean="0"/>
              <a:t>, y este es producido por un </a:t>
            </a:r>
            <a:r>
              <a:rPr lang="es-ES_tradnl" dirty="0" err="1" smtClean="0"/>
              <a:t>EntityManagerFactory</a:t>
            </a:r>
            <a:r>
              <a:rPr lang="es-ES_tradnl" dirty="0" smtClean="0"/>
              <a:t>, el cual tiene dos formas de ser producido:</a:t>
            </a:r>
          </a:p>
          <a:p>
            <a:pPr lvl="1"/>
            <a:r>
              <a:rPr lang="es-ES_tradnl" dirty="0" smtClean="0"/>
              <a:t>Aplicaci</a:t>
            </a:r>
            <a:r>
              <a:rPr lang="es-ES_tradnl" dirty="0" smtClean="0"/>
              <a:t>ón</a:t>
            </a:r>
          </a:p>
          <a:p>
            <a:pPr lvl="1"/>
            <a:r>
              <a:rPr lang="es-ES_tradnl" dirty="0" smtClean="0"/>
              <a:t>Contenedor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348405443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dirty="0" smtClean="0"/>
              <a:t>Configurando JPA a nivel Aplicaci</a:t>
            </a:r>
            <a:r>
              <a:rPr lang="es-ES_tradnl" dirty="0" smtClean="0"/>
              <a:t>ón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 smtClean="0"/>
              <a:t>La configuraci</a:t>
            </a:r>
            <a:r>
              <a:rPr lang="es-ES_tradnl" dirty="0" smtClean="0"/>
              <a:t>ón de JPA se realiza en un archivo con el nombre de </a:t>
            </a:r>
            <a:r>
              <a:rPr lang="es-ES_tradnl" dirty="0" err="1" smtClean="0"/>
              <a:t>persistence.xml</a:t>
            </a:r>
            <a:endParaRPr lang="es-ES_tradnl" dirty="0"/>
          </a:p>
          <a:p>
            <a:r>
              <a:rPr lang="es-ES_tradnl" dirty="0" smtClean="0"/>
              <a:t>Este archivo debe residir dentro de la carpeta META-INF (accesible desde el </a:t>
            </a:r>
            <a:r>
              <a:rPr lang="es-ES_tradnl" dirty="0" err="1" smtClean="0"/>
              <a:t>classpath</a:t>
            </a:r>
            <a:r>
              <a:rPr lang="es-ES_tradnl" dirty="0" smtClean="0"/>
              <a:t> de la aplicación)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4123292198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dirty="0" smtClean="0"/>
              <a:t>Configurando JPA a nivel contenedor</a:t>
            </a:r>
            <a:endParaRPr lang="es-ES_tradnl" dirty="0"/>
          </a:p>
        </p:txBody>
      </p:sp>
      <p:pic>
        <p:nvPicPr>
          <p:cNvPr id="6" name="Content Placeholder 5" descr="Screen shot 2011-11-20 at 7.16.56 AM.png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4218" b="-14218"/>
          <a:stretch>
            <a:fillRect/>
          </a:stretch>
        </p:blipFill>
        <p:spPr>
          <a:xfrm>
            <a:off x="1042416" y="2313432"/>
            <a:ext cx="7025818" cy="1386499"/>
          </a:xfrm>
        </p:spPr>
      </p:pic>
      <p:sp>
        <p:nvSpPr>
          <p:cNvPr id="5" name="Content Placeholder 4"/>
          <p:cNvSpPr>
            <a:spLocks noGrp="1"/>
          </p:cNvSpPr>
          <p:nvPr>
            <p:ph sz="quarter" idx="14"/>
          </p:nvPr>
        </p:nvSpPr>
        <p:spPr>
          <a:xfrm>
            <a:off x="1043490" y="3699931"/>
            <a:ext cx="7021518" cy="2106508"/>
          </a:xfrm>
        </p:spPr>
        <p:txBody>
          <a:bodyPr/>
          <a:lstStyle/>
          <a:p>
            <a:r>
              <a:rPr lang="es-ES_tradnl" dirty="0" err="1" smtClean="0"/>
              <a:t>EclipseLinkJpaVendorAdapter</a:t>
            </a:r>
            <a:endParaRPr lang="es-ES_tradnl" dirty="0" smtClean="0"/>
          </a:p>
          <a:p>
            <a:r>
              <a:rPr lang="es-ES_tradnl" dirty="0" err="1" smtClean="0"/>
              <a:t>HibernateJpaVendorAdapter</a:t>
            </a:r>
            <a:endParaRPr lang="es-ES_tradnl" dirty="0" smtClean="0"/>
          </a:p>
          <a:p>
            <a:r>
              <a:rPr lang="es-ES_tradnl" dirty="0" err="1" smtClean="0"/>
              <a:t>OpenJpaVendorAdapter</a:t>
            </a:r>
            <a:endParaRPr lang="es-ES_tradnl" dirty="0" smtClean="0"/>
          </a:p>
          <a:p>
            <a:r>
              <a:rPr lang="es-ES_tradnl" dirty="0" err="1"/>
              <a:t>TopLinkJpaVendorAdapter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207013110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dirty="0"/>
              <a:t>Configurando JPA a nivel contenedor</a:t>
            </a:r>
          </a:p>
        </p:txBody>
      </p:sp>
      <p:pic>
        <p:nvPicPr>
          <p:cNvPr id="7" name="Content Placeholder 6" descr="Screen shot 2011-11-20 at 7.19.10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2859" b="-6285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744235720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dirty="0"/>
              <a:t>Configurando JPA a nivel contenedor</a:t>
            </a:r>
          </a:p>
        </p:txBody>
      </p:sp>
      <p:pic>
        <p:nvPicPr>
          <p:cNvPr id="3" name="Content Placeholder 2" descr="Screen shot 2011-11-21 at 7.14.02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11983" b="-11198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676695888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Demo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341227658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Configurando JPA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/>
              <a:t>&lt;</a:t>
            </a:r>
            <a:r>
              <a:rPr lang="es-ES_tradnl" dirty="0" err="1"/>
              <a:t>jee:jndi-lookup</a:t>
            </a:r>
            <a:r>
              <a:rPr lang="es-ES_tradnl" dirty="0"/>
              <a:t> id="</a:t>
            </a:r>
            <a:r>
              <a:rPr lang="es-ES_tradnl" dirty="0" err="1"/>
              <a:t>emf</a:t>
            </a:r>
            <a:r>
              <a:rPr lang="es-ES_tradnl" dirty="0"/>
              <a:t>" </a:t>
            </a:r>
            <a:r>
              <a:rPr lang="es-ES_tradnl" dirty="0" err="1"/>
              <a:t>jndi-name</a:t>
            </a:r>
            <a:r>
              <a:rPr lang="es-ES_tradnl" dirty="0"/>
              <a:t>="</a:t>
            </a:r>
            <a:r>
              <a:rPr lang="es-ES_tradnl" dirty="0" err="1"/>
              <a:t>persistence</a:t>
            </a:r>
            <a:r>
              <a:rPr lang="es-ES_tradnl" dirty="0"/>
              <a:t>/</a:t>
            </a:r>
            <a:r>
              <a:rPr lang="es-ES_tradnl" dirty="0" err="1"/>
              <a:t>spitterPU</a:t>
            </a:r>
            <a:r>
              <a:rPr lang="es-ES_tradnl" dirty="0"/>
              <a:t>" /&gt;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8615219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Utilizando AOP</a:t>
            </a:r>
            <a:endParaRPr lang="es-ES_tradnl" dirty="0"/>
          </a:p>
        </p:txBody>
      </p:sp>
      <p:pic>
        <p:nvPicPr>
          <p:cNvPr id="5" name="Content Placeholder 4" descr="Screen shot 2011-11-16 at 11.38.49 AM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793" b="-379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7734926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Ejercicio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 smtClean="0"/>
              <a:t>Implementar Lote con Hibernate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68354065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dirty="0" smtClean="0"/>
              <a:t>Administrando Transacciones</a:t>
            </a:r>
            <a:endParaRPr lang="es-ES_tradnl" dirty="0"/>
          </a:p>
        </p:txBody>
      </p:sp>
      <p:pic>
        <p:nvPicPr>
          <p:cNvPr id="4" name="Content Placeholder 3" descr="Screen shot 2011-11-20 at 7.46.39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7" r="132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552518111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Transacciones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s-ES_tradnl" dirty="0" smtClean="0"/>
              <a:t>ACID</a:t>
            </a:r>
          </a:p>
          <a:p>
            <a:pPr lvl="1"/>
            <a:r>
              <a:rPr lang="es-ES_tradnl" dirty="0" err="1" smtClean="0"/>
              <a:t>At</a:t>
            </a:r>
            <a:r>
              <a:rPr lang="es-ES_tradnl" dirty="0" err="1" smtClean="0"/>
              <a:t>omic</a:t>
            </a:r>
            <a:r>
              <a:rPr lang="es-ES_tradnl" dirty="0" smtClean="0"/>
              <a:t>: Una o más actividades que se agrupan para tratarse como una unidad de trabajo.</a:t>
            </a:r>
          </a:p>
          <a:p>
            <a:pPr lvl="1"/>
            <a:r>
              <a:rPr lang="es-ES_tradnl" dirty="0" err="1" smtClean="0"/>
              <a:t>Consistent</a:t>
            </a:r>
            <a:r>
              <a:rPr lang="es-ES_tradnl" dirty="0" smtClean="0"/>
              <a:t>: Una vez terminada la transacci</a:t>
            </a:r>
            <a:r>
              <a:rPr lang="es-ES_tradnl" dirty="0" smtClean="0"/>
              <a:t>ón el sistema debe quedar consistente.</a:t>
            </a:r>
          </a:p>
          <a:p>
            <a:pPr lvl="1"/>
            <a:r>
              <a:rPr lang="es-ES_tradnl" dirty="0" err="1" smtClean="0"/>
              <a:t>Isolated</a:t>
            </a:r>
            <a:r>
              <a:rPr lang="es-ES_tradnl" dirty="0" smtClean="0"/>
              <a:t>: Los datos siendo transformados son visibles solo para la transacci</a:t>
            </a:r>
            <a:r>
              <a:rPr lang="es-ES_tradnl" dirty="0" smtClean="0"/>
              <a:t>ón.</a:t>
            </a:r>
          </a:p>
          <a:p>
            <a:pPr lvl="1"/>
            <a:r>
              <a:rPr lang="es-ES_tradnl" dirty="0" smtClean="0"/>
              <a:t>Durable: Una vez terminada la transacci</a:t>
            </a:r>
            <a:r>
              <a:rPr lang="es-ES_tradnl" dirty="0" smtClean="0"/>
              <a:t>ón </a:t>
            </a:r>
            <a:r>
              <a:rPr lang="es-ES_tradnl" dirty="0" smtClean="0"/>
              <a:t>los datos deben de quedar de tal forma que puedan ser accedidos despu</a:t>
            </a:r>
            <a:r>
              <a:rPr lang="es-ES_tradnl" dirty="0" smtClean="0"/>
              <a:t>és de un apagón.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000758601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dirty="0" smtClean="0"/>
              <a:t>Administradores de Transacciones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 err="1" smtClean="0"/>
              <a:t>CciLocalTransactionManager</a:t>
            </a:r>
            <a:endParaRPr lang="es-ES_tradnl" dirty="0" smtClean="0"/>
          </a:p>
          <a:p>
            <a:pPr lvl="1"/>
            <a:r>
              <a:rPr lang="es-ES_tradnl" dirty="0" smtClean="0"/>
              <a:t>JCA y CCI</a:t>
            </a:r>
          </a:p>
          <a:p>
            <a:r>
              <a:rPr lang="es-ES_tradnl" dirty="0" err="1" smtClean="0"/>
              <a:t>DataSourceTransactionManager</a:t>
            </a:r>
            <a:endParaRPr lang="es-ES_tradnl" dirty="0" smtClean="0"/>
          </a:p>
          <a:p>
            <a:pPr lvl="1"/>
            <a:r>
              <a:rPr lang="es-ES_tradnl" dirty="0" smtClean="0"/>
              <a:t>JDBC de Spring e IBATIS</a:t>
            </a:r>
          </a:p>
          <a:p>
            <a:r>
              <a:rPr lang="es-ES_tradnl" dirty="0" err="1" smtClean="0"/>
              <a:t>JmsTransactionManager</a:t>
            </a:r>
            <a:endParaRPr lang="es-ES_tradnl" dirty="0" smtClean="0"/>
          </a:p>
          <a:p>
            <a:pPr lvl="1"/>
            <a:r>
              <a:rPr lang="es-ES_tradnl" dirty="0" smtClean="0"/>
              <a:t>JMS 1.1+</a:t>
            </a:r>
          </a:p>
          <a:p>
            <a:r>
              <a:rPr lang="es-ES_tradnl" dirty="0" smtClean="0"/>
              <a:t>JmsTransactionManager102</a:t>
            </a:r>
          </a:p>
          <a:p>
            <a:pPr lvl="1"/>
            <a:r>
              <a:rPr lang="es-ES_tradnl" dirty="0" smtClean="0"/>
              <a:t>JMS 1.0.2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942011218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dirty="0" smtClean="0"/>
              <a:t>Administradores de Transacciones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 err="1" smtClean="0"/>
              <a:t>HibernateTransactionManager</a:t>
            </a:r>
            <a:endParaRPr lang="es-ES_tradnl" dirty="0" smtClean="0"/>
          </a:p>
          <a:p>
            <a:pPr lvl="1"/>
            <a:r>
              <a:rPr lang="es-ES_tradnl" dirty="0" smtClean="0"/>
              <a:t>Persistencia mediante Hibernate 3</a:t>
            </a:r>
          </a:p>
          <a:p>
            <a:r>
              <a:rPr lang="es-ES_tradnl" dirty="0" err="1" smtClean="0"/>
              <a:t>JdoTransactionManager</a:t>
            </a:r>
            <a:endParaRPr lang="es-ES_tradnl" dirty="0" smtClean="0"/>
          </a:p>
          <a:p>
            <a:pPr lvl="1"/>
            <a:r>
              <a:rPr lang="es-ES_tradnl" dirty="0" smtClean="0"/>
              <a:t>JDO</a:t>
            </a:r>
          </a:p>
          <a:p>
            <a:r>
              <a:rPr lang="es-ES_tradnl" dirty="0" err="1" smtClean="0"/>
              <a:t>JpaTransactionManager</a:t>
            </a:r>
            <a:endParaRPr lang="es-ES_tradnl" dirty="0" smtClean="0"/>
          </a:p>
          <a:p>
            <a:pPr lvl="1"/>
            <a:r>
              <a:rPr lang="es-ES_tradnl" dirty="0" smtClean="0"/>
              <a:t>JPA</a:t>
            </a:r>
          </a:p>
          <a:p>
            <a:r>
              <a:rPr lang="es-ES_tradnl" dirty="0" err="1" smtClean="0"/>
              <a:t>JtaTransactionManager</a:t>
            </a:r>
            <a:endParaRPr lang="es-ES_tradnl" dirty="0" smtClean="0"/>
          </a:p>
          <a:p>
            <a:pPr lvl="1"/>
            <a:r>
              <a:rPr lang="es-ES_tradnl" dirty="0" smtClean="0"/>
              <a:t>JTA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374838380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dirty="0" smtClean="0"/>
              <a:t>Administradores de Transacciones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 smtClean="0"/>
              <a:t>OC4JJtaTransactionManager</a:t>
            </a:r>
          </a:p>
          <a:p>
            <a:pPr lvl="1"/>
            <a:r>
              <a:rPr lang="es-ES_tradnl" dirty="0" smtClean="0"/>
              <a:t>Contenedor de Oracle OC4J</a:t>
            </a:r>
          </a:p>
          <a:p>
            <a:r>
              <a:rPr lang="es-ES_tradnl" dirty="0" err="1" smtClean="0"/>
              <a:t>WebLogicJtaTransactionManager</a:t>
            </a:r>
            <a:endParaRPr lang="es-ES_tradnl" dirty="0" smtClean="0"/>
          </a:p>
          <a:p>
            <a:pPr lvl="1"/>
            <a:r>
              <a:rPr lang="es-ES_tradnl" dirty="0" smtClean="0"/>
              <a:t>Contenedor WebLogic</a:t>
            </a:r>
          </a:p>
          <a:p>
            <a:r>
              <a:rPr lang="es-ES_tradnl" dirty="0" err="1" smtClean="0"/>
              <a:t>WebSphereUowTransactionManager</a:t>
            </a:r>
            <a:endParaRPr lang="es-ES_tradnl" dirty="0" smtClean="0"/>
          </a:p>
          <a:p>
            <a:pPr lvl="1"/>
            <a:r>
              <a:rPr lang="es-ES_tradnl" dirty="0" smtClean="0"/>
              <a:t>Contenedor </a:t>
            </a:r>
            <a:r>
              <a:rPr lang="es-ES_tradnl" dirty="0" err="1" smtClean="0"/>
              <a:t>WebSphere</a:t>
            </a:r>
            <a:r>
              <a:rPr lang="es-ES_tradnl" dirty="0" smtClean="0"/>
              <a:t> (IBM)</a:t>
            </a:r>
          </a:p>
        </p:txBody>
      </p:sp>
    </p:spTree>
    <p:extLst>
      <p:ext uri="{BB962C8B-B14F-4D97-AF65-F5344CB8AC3E}">
        <p14:creationId xmlns:p14="http://schemas.microsoft.com/office/powerpoint/2010/main" val="2412827145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dirty="0" smtClean="0"/>
              <a:t>Administradores de Transacciones</a:t>
            </a:r>
            <a:endParaRPr lang="es-ES_tradnl" dirty="0"/>
          </a:p>
        </p:txBody>
      </p:sp>
      <p:pic>
        <p:nvPicPr>
          <p:cNvPr id="4" name="Content Placeholder 3" descr="Screen shot 2011-11-21 at 7.33.05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4164" b="-1416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291589351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JDBC</a:t>
            </a:r>
            <a:endParaRPr lang="es-ES_tradnl" dirty="0"/>
          </a:p>
        </p:txBody>
      </p:sp>
      <p:pic>
        <p:nvPicPr>
          <p:cNvPr id="5" name="Content Placeholder 4" descr="Screen shot 2011-11-21 at 7.35.07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25586" b="-12558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93816872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Hibernate</a:t>
            </a:r>
            <a:endParaRPr lang="es-ES_tradnl" dirty="0"/>
          </a:p>
        </p:txBody>
      </p:sp>
      <p:pic>
        <p:nvPicPr>
          <p:cNvPr id="4" name="Content Placeholder 3" descr="Screen shot 2011-11-21 at 7.35.17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28625" b="-12862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603009356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JPA</a:t>
            </a:r>
            <a:endParaRPr lang="es-ES_tradnl" dirty="0"/>
          </a:p>
        </p:txBody>
      </p:sp>
      <p:pic>
        <p:nvPicPr>
          <p:cNvPr id="6" name="Content Placeholder 5" descr="Screen shot 2011-11-21 at 7.36.14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27978" b="-12797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5784620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Ejemplo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 smtClean="0"/>
              <a:t>Ver resto </a:t>
            </a:r>
            <a:r>
              <a:rPr lang="es-ES_tradnl" dirty="0"/>
              <a:t>de ejemplo </a:t>
            </a:r>
            <a:r>
              <a:rPr lang="es-ES_tradnl" dirty="0" smtClean="0"/>
              <a:t>en: </a:t>
            </a:r>
          </a:p>
          <a:p>
            <a:pPr marL="68580" indent="0">
              <a:buNone/>
            </a:pPr>
            <a:r>
              <a:rPr lang="es-ES_tradnl" dirty="0" err="1" smtClean="0"/>
              <a:t>https</a:t>
            </a:r>
            <a:r>
              <a:rPr lang="es-ES_tradnl" dirty="0"/>
              <a:t>://</a:t>
            </a:r>
            <a:r>
              <a:rPr lang="es-ES_tradnl" dirty="0" err="1"/>
              <a:t>github.com</a:t>
            </a:r>
            <a:r>
              <a:rPr lang="es-ES_tradnl" dirty="0"/>
              <a:t>/</a:t>
            </a:r>
            <a:r>
              <a:rPr lang="es-ES_tradnl" dirty="0" err="1"/>
              <a:t>jdmr</a:t>
            </a:r>
            <a:r>
              <a:rPr lang="es-ES_tradnl" dirty="0"/>
              <a:t>/</a:t>
            </a:r>
            <a:r>
              <a:rPr lang="es-ES_tradnl" dirty="0" err="1"/>
              <a:t>CursoSpring</a:t>
            </a:r>
            <a:r>
              <a:rPr lang="es-ES_tradnl" dirty="0"/>
              <a:t>/</a:t>
            </a:r>
            <a:r>
              <a:rPr lang="es-ES_tradnl" dirty="0" err="1"/>
              <a:t>tree</a:t>
            </a:r>
            <a:r>
              <a:rPr lang="es-ES_tradnl" dirty="0"/>
              <a:t>/master/</a:t>
            </a:r>
            <a:r>
              <a:rPr lang="es-ES_tradnl" dirty="0" smtClean="0"/>
              <a:t>EjercicioSpring02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5661679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JTA</a:t>
            </a:r>
            <a:endParaRPr lang="es-ES_tradnl" dirty="0"/>
          </a:p>
        </p:txBody>
      </p:sp>
      <p:pic>
        <p:nvPicPr>
          <p:cNvPr id="4" name="Content Placeholder 3" descr="Screen shot 2011-11-21 at 7.36.26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29748" b="-12974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213676334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dirty="0" smtClean="0"/>
              <a:t>Propagaci</a:t>
            </a:r>
            <a:r>
              <a:rPr lang="es-ES_tradnl" dirty="0" smtClean="0"/>
              <a:t>ón de la Transacción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_tradnl" dirty="0" smtClean="0"/>
              <a:t>PROPAGATION_MANDATORY</a:t>
            </a:r>
          </a:p>
          <a:p>
            <a:pPr lvl="1"/>
            <a:r>
              <a:rPr lang="es-ES_tradnl" dirty="0" smtClean="0"/>
              <a:t>Indica que el m</a:t>
            </a:r>
            <a:r>
              <a:rPr lang="es-ES_tradnl" dirty="0" smtClean="0"/>
              <a:t>étodo debe de correr dentro de una transacción. Si no existe una lanza una excepción.</a:t>
            </a:r>
          </a:p>
          <a:p>
            <a:r>
              <a:rPr lang="es-ES_tradnl" dirty="0" smtClean="0"/>
              <a:t>PROPAGATION_NESTED</a:t>
            </a:r>
          </a:p>
          <a:p>
            <a:pPr lvl="1"/>
            <a:r>
              <a:rPr lang="es-ES_tradnl" dirty="0" smtClean="0"/>
              <a:t>Indica que el m</a:t>
            </a:r>
            <a:r>
              <a:rPr lang="es-ES_tradnl" dirty="0" smtClean="0"/>
              <a:t>étodo debe de correr dentro de una transacción anidada. La transacción anidada puede ser aceptada (</a:t>
            </a:r>
            <a:r>
              <a:rPr lang="es-ES_tradnl" dirty="0" err="1" smtClean="0"/>
              <a:t>committed</a:t>
            </a:r>
            <a:r>
              <a:rPr lang="es-ES_tradnl" dirty="0" smtClean="0"/>
              <a:t>) o rechazada (</a:t>
            </a:r>
            <a:r>
              <a:rPr lang="es-ES_tradnl" dirty="0" err="1" smtClean="0"/>
              <a:t>rolled</a:t>
            </a:r>
            <a:r>
              <a:rPr lang="es-ES_tradnl" dirty="0" smtClean="0"/>
              <a:t> back) separada de la transacción que la engloba. Si no existe una transacción corriendo se comporta como PROPAGATION_REQUIRED.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086862737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dirty="0" smtClean="0"/>
              <a:t>Propagaci</a:t>
            </a:r>
            <a:r>
              <a:rPr lang="es-ES_tradnl" dirty="0" smtClean="0"/>
              <a:t>ón de la Transacción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_tradnl" dirty="0" smtClean="0"/>
              <a:t>PROPAGATION_NEVER</a:t>
            </a:r>
          </a:p>
          <a:p>
            <a:pPr lvl="1"/>
            <a:r>
              <a:rPr lang="es-ES_tradnl" dirty="0" smtClean="0"/>
              <a:t>Indica que el m</a:t>
            </a:r>
            <a:r>
              <a:rPr lang="es-ES_tradnl" dirty="0" smtClean="0"/>
              <a:t>étodo nunca debe de correr dentro de una transacción. Si la transacción existe lanza una excepción.</a:t>
            </a:r>
          </a:p>
          <a:p>
            <a:r>
              <a:rPr lang="es-ES_tradnl" dirty="0" smtClean="0"/>
              <a:t>PROPAGATION_NOT_SUPPORTED	</a:t>
            </a:r>
          </a:p>
          <a:p>
            <a:pPr lvl="1"/>
            <a:r>
              <a:rPr lang="es-ES_tradnl" dirty="0" smtClean="0"/>
              <a:t>Indica que el m</a:t>
            </a:r>
            <a:r>
              <a:rPr lang="es-ES_tradnl" dirty="0" smtClean="0"/>
              <a:t>étodo no debe de correr dentro de una transacción. Si la transacción existe la suspende por la duración del método.</a:t>
            </a:r>
            <a:endParaRPr lang="es-ES_tradnl" dirty="0" smtClean="0"/>
          </a:p>
        </p:txBody>
      </p:sp>
    </p:spTree>
    <p:extLst>
      <p:ext uri="{BB962C8B-B14F-4D97-AF65-F5344CB8AC3E}">
        <p14:creationId xmlns:p14="http://schemas.microsoft.com/office/powerpoint/2010/main" val="3622485517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dirty="0" smtClean="0"/>
              <a:t>Propagaci</a:t>
            </a:r>
            <a:r>
              <a:rPr lang="es-ES_tradnl" dirty="0" smtClean="0"/>
              <a:t>ón de la Transacción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s-ES_tradnl" dirty="0" smtClean="0"/>
              <a:t>PROPAGATION_REQUIRED</a:t>
            </a:r>
          </a:p>
          <a:p>
            <a:pPr lvl="1"/>
            <a:r>
              <a:rPr lang="es-ES_tradnl" dirty="0" smtClean="0"/>
              <a:t>Indica que el m</a:t>
            </a:r>
            <a:r>
              <a:rPr lang="es-ES_tradnl" dirty="0" smtClean="0"/>
              <a:t>étodo debe de correr dentro de una transacción. Si existe una transacción correrá dentro de esa transacción. De lo contrario, creará una nueva transacción para correr dentro de esta.</a:t>
            </a:r>
            <a:endParaRPr lang="es-ES_tradnl" dirty="0" smtClean="0"/>
          </a:p>
          <a:p>
            <a:r>
              <a:rPr lang="es-ES_tradnl" dirty="0" smtClean="0"/>
              <a:t>PROPAGATION_REQUIRES_NEW	</a:t>
            </a:r>
          </a:p>
          <a:p>
            <a:pPr lvl="1"/>
            <a:r>
              <a:rPr lang="es-ES_tradnl" dirty="0" smtClean="0"/>
              <a:t>Indica que el m</a:t>
            </a:r>
            <a:r>
              <a:rPr lang="es-ES_tradnl" dirty="0" smtClean="0"/>
              <a:t>étodo debe de correr dentro de su propia transacción. Si la transacción existe la suspende por la duración del método.</a:t>
            </a:r>
            <a:endParaRPr lang="es-ES_tradnl" dirty="0" smtClean="0"/>
          </a:p>
        </p:txBody>
      </p:sp>
    </p:spTree>
    <p:extLst>
      <p:ext uri="{BB962C8B-B14F-4D97-AF65-F5344CB8AC3E}">
        <p14:creationId xmlns:p14="http://schemas.microsoft.com/office/powerpoint/2010/main" val="52141072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dirty="0" smtClean="0"/>
              <a:t>Propagaci</a:t>
            </a:r>
            <a:r>
              <a:rPr lang="es-ES_tradnl" dirty="0" smtClean="0"/>
              <a:t>ón de la Transacción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_tradnl" dirty="0" smtClean="0"/>
              <a:t>PROPAGATION_SUPPORTS</a:t>
            </a:r>
          </a:p>
          <a:p>
            <a:pPr lvl="1"/>
            <a:r>
              <a:rPr lang="es-ES_tradnl" dirty="0" smtClean="0"/>
              <a:t>Indica que el m</a:t>
            </a:r>
            <a:r>
              <a:rPr lang="es-ES_tradnl" dirty="0" smtClean="0"/>
              <a:t>étodo no requiere de una transacción para correr, pero que si se encuentra una, puede correr dentro de ella sin problemas.</a:t>
            </a:r>
            <a:endParaRPr lang="es-ES_tradnl" dirty="0" smtClean="0"/>
          </a:p>
        </p:txBody>
      </p:sp>
    </p:spTree>
    <p:extLst>
      <p:ext uri="{BB962C8B-B14F-4D97-AF65-F5344CB8AC3E}">
        <p14:creationId xmlns:p14="http://schemas.microsoft.com/office/powerpoint/2010/main" val="891571508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dirty="0" smtClean="0"/>
              <a:t>Problemas de la Concurrencia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s-ES_tradnl" dirty="0" err="1" smtClean="0"/>
              <a:t>Dirty</a:t>
            </a:r>
            <a:r>
              <a:rPr lang="es-ES_tradnl" dirty="0" smtClean="0"/>
              <a:t> </a:t>
            </a:r>
            <a:r>
              <a:rPr lang="es-ES_tradnl" dirty="0" err="1" smtClean="0"/>
              <a:t>reads</a:t>
            </a:r>
            <a:endParaRPr lang="es-ES_tradnl" dirty="0" smtClean="0"/>
          </a:p>
          <a:p>
            <a:pPr lvl="1"/>
            <a:r>
              <a:rPr lang="es-ES_tradnl" dirty="0" smtClean="0"/>
              <a:t>Estas ocurren cuando una transacci</a:t>
            </a:r>
            <a:r>
              <a:rPr lang="es-ES_tradnl" dirty="0" smtClean="0"/>
              <a:t>ón lee datos que aún no han sido aceptados (</a:t>
            </a:r>
            <a:r>
              <a:rPr lang="es-ES_tradnl" dirty="0" err="1" smtClean="0"/>
              <a:t>commited</a:t>
            </a:r>
            <a:r>
              <a:rPr lang="es-ES_tradnl" dirty="0" smtClean="0"/>
              <a:t>). Si por alguna razón hay un rechazo (</a:t>
            </a:r>
            <a:r>
              <a:rPr lang="es-ES_tradnl" dirty="0" err="1" smtClean="0"/>
              <a:t>rollback</a:t>
            </a:r>
            <a:r>
              <a:rPr lang="es-ES_tradnl" dirty="0"/>
              <a:t>)</a:t>
            </a:r>
            <a:r>
              <a:rPr lang="es-ES_tradnl" dirty="0" smtClean="0"/>
              <a:t> en la otra transacción, los datos que se obtuvieron fueron inválidos.</a:t>
            </a:r>
          </a:p>
          <a:p>
            <a:r>
              <a:rPr lang="es-ES_tradnl" dirty="0" err="1" smtClean="0"/>
              <a:t>Nonrepeatable</a:t>
            </a:r>
            <a:r>
              <a:rPr lang="es-ES_tradnl" dirty="0" smtClean="0"/>
              <a:t> </a:t>
            </a:r>
            <a:r>
              <a:rPr lang="es-ES_tradnl" dirty="0" err="1" smtClean="0"/>
              <a:t>reads</a:t>
            </a:r>
            <a:endParaRPr lang="es-ES_tradnl" dirty="0" smtClean="0"/>
          </a:p>
          <a:p>
            <a:pPr lvl="1"/>
            <a:r>
              <a:rPr lang="es-ES_tradnl" dirty="0" smtClean="0"/>
              <a:t>Estos ocurren cuando se obtienen datos diferentes para el mismo </a:t>
            </a:r>
            <a:r>
              <a:rPr lang="es-ES_tradnl" dirty="0" err="1" smtClean="0"/>
              <a:t>query</a:t>
            </a:r>
            <a:r>
              <a:rPr lang="es-ES_tradnl" dirty="0" smtClean="0"/>
              <a:t>. Esto generalmente se debe a que otra transacci</a:t>
            </a:r>
            <a:r>
              <a:rPr lang="es-ES_tradnl" dirty="0" smtClean="0"/>
              <a:t>ón está actualizando los datos.</a:t>
            </a:r>
          </a:p>
        </p:txBody>
      </p:sp>
    </p:spTree>
    <p:extLst>
      <p:ext uri="{BB962C8B-B14F-4D97-AF65-F5344CB8AC3E}">
        <p14:creationId xmlns:p14="http://schemas.microsoft.com/office/powerpoint/2010/main" val="1089626821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dirty="0" smtClean="0"/>
              <a:t>Problemas de la Concurrencia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_tradnl" dirty="0" err="1" smtClean="0"/>
              <a:t>Phantom</a:t>
            </a:r>
            <a:r>
              <a:rPr lang="es-ES_tradnl" dirty="0" smtClean="0"/>
              <a:t> </a:t>
            </a:r>
            <a:r>
              <a:rPr lang="es-ES_tradnl" dirty="0" err="1" smtClean="0"/>
              <a:t>reads</a:t>
            </a:r>
            <a:endParaRPr lang="es-ES_tradnl" dirty="0" smtClean="0"/>
          </a:p>
          <a:p>
            <a:pPr lvl="1"/>
            <a:r>
              <a:rPr lang="es-ES_tradnl" dirty="0" smtClean="0"/>
              <a:t>La transacción T1 lee los datos, luego la transacción T2 añade datos. En </a:t>
            </a:r>
            <a:r>
              <a:rPr lang="es-ES_tradnl" dirty="0" err="1" smtClean="0"/>
              <a:t>queries</a:t>
            </a:r>
            <a:r>
              <a:rPr lang="es-ES_tradnl" dirty="0" smtClean="0"/>
              <a:t> subsecuentes la transacción T1 se da cuenta de que existen datos que no estaban ahí antes.</a:t>
            </a:r>
          </a:p>
        </p:txBody>
      </p:sp>
    </p:spTree>
    <p:extLst>
      <p:ext uri="{BB962C8B-B14F-4D97-AF65-F5344CB8AC3E}">
        <p14:creationId xmlns:p14="http://schemas.microsoft.com/office/powerpoint/2010/main" val="2659601484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Niveles de aislamiento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 smtClean="0"/>
              <a:t>ISOLATION_DEFAULT</a:t>
            </a:r>
          </a:p>
          <a:p>
            <a:pPr lvl="1"/>
            <a:r>
              <a:rPr lang="es-ES_tradnl" dirty="0" smtClean="0"/>
              <a:t>Usa el nivel de aislamiento del repositorio</a:t>
            </a:r>
          </a:p>
          <a:p>
            <a:r>
              <a:rPr lang="es-ES_tradnl" dirty="0" smtClean="0"/>
              <a:t>ISOLATION_READ_UNCOMMITTED</a:t>
            </a:r>
          </a:p>
          <a:p>
            <a:pPr lvl="1"/>
            <a:r>
              <a:rPr lang="es-ES_tradnl" dirty="0" smtClean="0"/>
              <a:t>Permite leer cambios que aun no han sido aceptados (</a:t>
            </a:r>
            <a:r>
              <a:rPr lang="es-ES_tradnl" dirty="0" err="1" smtClean="0"/>
              <a:t>committed</a:t>
            </a:r>
            <a:r>
              <a:rPr lang="es-ES_tradnl" dirty="0" smtClean="0"/>
              <a:t>). Puedes obtener </a:t>
            </a:r>
            <a:r>
              <a:rPr lang="es-ES_tradnl" i="1" dirty="0" err="1" smtClean="0"/>
              <a:t>dirty</a:t>
            </a:r>
            <a:r>
              <a:rPr lang="es-ES_tradnl" i="1" dirty="0" smtClean="0"/>
              <a:t> </a:t>
            </a:r>
            <a:r>
              <a:rPr lang="es-ES_tradnl" i="1" dirty="0" err="1" smtClean="0"/>
              <a:t>reads</a:t>
            </a:r>
            <a:r>
              <a:rPr lang="es-ES_tradnl" i="1" dirty="0" smtClean="0"/>
              <a:t>, </a:t>
            </a:r>
            <a:r>
              <a:rPr lang="es-ES_tradnl" i="1" dirty="0" err="1" smtClean="0"/>
              <a:t>phantom</a:t>
            </a:r>
            <a:r>
              <a:rPr lang="es-ES_tradnl" i="1" dirty="0" smtClean="0"/>
              <a:t> </a:t>
            </a:r>
            <a:r>
              <a:rPr lang="es-ES_tradnl" i="1" dirty="0" err="1" smtClean="0"/>
              <a:t>reads</a:t>
            </a:r>
            <a:r>
              <a:rPr lang="es-ES_tradnl" i="1" dirty="0" smtClean="0"/>
              <a:t>, </a:t>
            </a:r>
            <a:r>
              <a:rPr lang="es-ES_tradnl" dirty="0" smtClean="0"/>
              <a:t>y</a:t>
            </a:r>
            <a:r>
              <a:rPr lang="es-ES_tradnl" i="1" dirty="0" smtClean="0"/>
              <a:t> </a:t>
            </a:r>
            <a:r>
              <a:rPr lang="es-ES_tradnl" i="1" dirty="0" err="1" smtClean="0"/>
              <a:t>nonrepeatable</a:t>
            </a:r>
            <a:r>
              <a:rPr lang="es-ES_tradnl" i="1" dirty="0" smtClean="0"/>
              <a:t> </a:t>
            </a:r>
            <a:r>
              <a:rPr lang="es-ES_tradnl" i="1" dirty="0" err="1" smtClean="0"/>
              <a:t>reads</a:t>
            </a:r>
            <a:r>
              <a:rPr lang="es-ES_tradnl" i="1" dirty="0" smtClean="0"/>
              <a:t>.</a:t>
            </a:r>
            <a:endParaRPr lang="es-ES_tradnl" dirty="0" smtClean="0"/>
          </a:p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403586685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Niveles de aislamiento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_tradnl" dirty="0" smtClean="0"/>
              <a:t>ISOLATION_READ_COMMITED</a:t>
            </a:r>
          </a:p>
          <a:p>
            <a:pPr lvl="1"/>
            <a:r>
              <a:rPr lang="es-ES_tradnl" dirty="0" smtClean="0"/>
              <a:t>Permite leer cambios que han sido aceptados (</a:t>
            </a:r>
            <a:r>
              <a:rPr lang="es-ES_tradnl" dirty="0" err="1" smtClean="0"/>
              <a:t>commited</a:t>
            </a:r>
            <a:r>
              <a:rPr lang="es-ES_tradnl" dirty="0" smtClean="0"/>
              <a:t>). Puedes obtener </a:t>
            </a:r>
            <a:r>
              <a:rPr lang="es-ES_tradnl" i="1" dirty="0" err="1" smtClean="0"/>
              <a:t>phantom</a:t>
            </a:r>
            <a:r>
              <a:rPr lang="es-ES_tradnl" dirty="0" smtClean="0"/>
              <a:t> y </a:t>
            </a:r>
            <a:r>
              <a:rPr lang="es-ES_tradnl" i="1" dirty="0" err="1" smtClean="0"/>
              <a:t>nonrepeatable</a:t>
            </a:r>
            <a:r>
              <a:rPr lang="es-ES_tradnl" i="1" dirty="0" smtClean="0"/>
              <a:t> </a:t>
            </a:r>
            <a:r>
              <a:rPr lang="es-ES_tradnl" i="1" dirty="0" err="1" smtClean="0"/>
              <a:t>reads</a:t>
            </a:r>
            <a:r>
              <a:rPr lang="es-ES_tradnl" dirty="0" smtClean="0"/>
              <a:t>.</a:t>
            </a:r>
          </a:p>
          <a:p>
            <a:r>
              <a:rPr lang="es-ES_tradnl" dirty="0" smtClean="0"/>
              <a:t>ISOLATION_REPEATABLE_READ</a:t>
            </a:r>
          </a:p>
          <a:p>
            <a:pPr lvl="1"/>
            <a:r>
              <a:rPr lang="es-ES_tradnl" dirty="0" smtClean="0"/>
              <a:t>Todas las lecturas del mismo campo ser</a:t>
            </a:r>
            <a:r>
              <a:rPr lang="es-ES_tradnl" dirty="0" smtClean="0"/>
              <a:t>án iguales a menos que cambie el dato dentro de la transacción</a:t>
            </a:r>
            <a:r>
              <a:rPr lang="es-ES_tradnl" dirty="0" smtClean="0"/>
              <a:t>. Puedes obtener </a:t>
            </a:r>
            <a:r>
              <a:rPr lang="es-ES_tradnl" i="1" dirty="0" err="1" smtClean="0"/>
              <a:t>phantom</a:t>
            </a:r>
            <a:r>
              <a:rPr lang="es-ES_tradnl" i="1" dirty="0" smtClean="0"/>
              <a:t> </a:t>
            </a:r>
            <a:r>
              <a:rPr lang="es-ES_tradnl" i="1" dirty="0" err="1" smtClean="0"/>
              <a:t>reads</a:t>
            </a:r>
            <a:r>
              <a:rPr lang="es-ES_tradnl" i="1" dirty="0" smtClean="0"/>
              <a:t>.</a:t>
            </a:r>
            <a:endParaRPr lang="es-ES_tradnl" dirty="0" smtClean="0"/>
          </a:p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956944932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Niveles de aislamiento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_tradnl" dirty="0" smtClean="0"/>
              <a:t>ISOLATION_SERIALIZABLE</a:t>
            </a:r>
          </a:p>
          <a:p>
            <a:pPr lvl="1"/>
            <a:r>
              <a:rPr lang="es-ES_tradnl" dirty="0" smtClean="0"/>
              <a:t>Este nivel de aislamiento cumple totalmente la prueba ACID, no te vas a encontrar con ninguno de los problemas antes mencionados, pero es la m</a:t>
            </a:r>
            <a:r>
              <a:rPr lang="es-ES_tradnl" dirty="0" smtClean="0"/>
              <a:t>ás lenta.</a:t>
            </a:r>
            <a:endParaRPr lang="es-ES_tradnl" dirty="0" smtClean="0"/>
          </a:p>
        </p:txBody>
      </p:sp>
    </p:spTree>
    <p:extLst>
      <p:ext uri="{BB962C8B-B14F-4D97-AF65-F5344CB8AC3E}">
        <p14:creationId xmlns:p14="http://schemas.microsoft.com/office/powerpoint/2010/main" val="21031416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Introducción a Desarrollo Web</a:t>
            </a:r>
            <a:endParaRPr lang="es-ES_tradnl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2024095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Contenedor</a:t>
            </a:r>
            <a:endParaRPr lang="es-ES_tradnl" dirty="0"/>
          </a:p>
        </p:txBody>
      </p:sp>
      <p:pic>
        <p:nvPicPr>
          <p:cNvPr id="4" name="Content Placeholder 3" descr="Screen shot 2011-11-16 at 11.52.39 AM.png"/>
          <p:cNvPicPr>
            <a:picLocks noGrp="1" noChangeAspect="1"/>
          </p:cNvPicPr>
          <p:nvPr>
            <p:ph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4756" b="-24756"/>
          <a:stretch>
            <a:fillRect/>
          </a:stretch>
        </p:blipFill>
        <p:spPr/>
      </p:pic>
      <p:sp>
        <p:nvSpPr>
          <p:cNvPr id="5" name="Content Placeholder 4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s-ES_tradnl" dirty="0" smtClean="0"/>
              <a:t>Los objetos de aplicación viven dentro del Contenedor y este maneja desde que son creados hasta que son finalizados y los enlaza mediante DI.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942020045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M</a:t>
            </a:r>
            <a:r>
              <a:rPr lang="es-ES_tradnl" dirty="0" smtClean="0"/>
              <a:t>ás propiedades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 smtClean="0"/>
              <a:t>READ-ONLY</a:t>
            </a:r>
          </a:p>
          <a:p>
            <a:pPr lvl="1"/>
            <a:r>
              <a:rPr lang="es-ES_tradnl" dirty="0" smtClean="0"/>
              <a:t>La transacci</a:t>
            </a:r>
            <a:r>
              <a:rPr lang="es-ES_tradnl" dirty="0" smtClean="0"/>
              <a:t>ón se vuelve solo lectura y el repositorio de datos puede hacer optimizaciones para manejarla. Si utilizas Hibernate, este se configurará de tal forma que no mande actualizaciones al repositorio y no sincronice los objetos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364858557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M</a:t>
            </a:r>
            <a:r>
              <a:rPr lang="es-ES_tradnl" dirty="0" smtClean="0"/>
              <a:t>ás propiedades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s-ES_tradnl" dirty="0" smtClean="0"/>
              <a:t>TRANSACTION-TIMEOUT</a:t>
            </a:r>
          </a:p>
          <a:p>
            <a:pPr lvl="1"/>
            <a:r>
              <a:rPr lang="es-ES_tradnl" dirty="0" smtClean="0"/>
              <a:t>Para evitar candados que se queden hasta que la transacci</a:t>
            </a:r>
            <a:r>
              <a:rPr lang="es-ES_tradnl" dirty="0" smtClean="0"/>
              <a:t>ón termine, si esta dura más de N segundos, puede ser rechazada (</a:t>
            </a:r>
            <a:r>
              <a:rPr lang="es-ES_tradnl" dirty="0" err="1" smtClean="0"/>
              <a:t>rollback</a:t>
            </a:r>
            <a:r>
              <a:rPr lang="es-ES_tradnl" dirty="0" smtClean="0"/>
              <a:t>).</a:t>
            </a:r>
          </a:p>
          <a:p>
            <a:r>
              <a:rPr lang="es-ES_tradnl" dirty="0" smtClean="0"/>
              <a:t>ROLLBACK RULES</a:t>
            </a:r>
          </a:p>
          <a:p>
            <a:pPr lvl="1"/>
            <a:r>
              <a:rPr lang="es-ES_tradnl" dirty="0" smtClean="0"/>
              <a:t>Autom</a:t>
            </a:r>
            <a:r>
              <a:rPr lang="es-ES_tradnl" dirty="0" smtClean="0"/>
              <a:t>áticamente se hace </a:t>
            </a:r>
            <a:r>
              <a:rPr lang="es-ES_tradnl" dirty="0" err="1" smtClean="0"/>
              <a:t>rollback</a:t>
            </a:r>
            <a:r>
              <a:rPr lang="es-ES_tradnl" dirty="0" smtClean="0"/>
              <a:t> si ocurre una excepción de tipo </a:t>
            </a:r>
            <a:r>
              <a:rPr lang="es-ES_tradnl" dirty="0" err="1" smtClean="0"/>
              <a:t>runtime</a:t>
            </a:r>
            <a:r>
              <a:rPr lang="es-ES_tradnl" dirty="0" smtClean="0"/>
              <a:t>, si una </a:t>
            </a:r>
            <a:r>
              <a:rPr lang="es-ES_tradnl" dirty="0" err="1" smtClean="0"/>
              <a:t>checked</a:t>
            </a:r>
            <a:r>
              <a:rPr lang="es-ES_tradnl" dirty="0" smtClean="0"/>
              <a:t> </a:t>
            </a:r>
            <a:r>
              <a:rPr lang="es-ES_tradnl" dirty="0" err="1" smtClean="0"/>
              <a:t>exception</a:t>
            </a:r>
            <a:r>
              <a:rPr lang="es-ES_tradnl" dirty="0" smtClean="0"/>
              <a:t> ocurre no hace </a:t>
            </a:r>
            <a:r>
              <a:rPr lang="es-ES_tradnl" dirty="0" err="1" smtClean="0"/>
              <a:t>rollback</a:t>
            </a:r>
            <a:r>
              <a:rPr lang="es-ES_tradnl" dirty="0" smtClean="0"/>
              <a:t>, pero se puede configurar de tal forma que si alguna excepción del tipo X ocurre haga un </a:t>
            </a:r>
            <a:r>
              <a:rPr lang="es-ES_tradnl" dirty="0" err="1" smtClean="0"/>
              <a:t>rollback</a:t>
            </a:r>
            <a:r>
              <a:rPr lang="es-ES_tradnl" dirty="0" smtClean="0"/>
              <a:t> y viceversa.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910659481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Configuraci</a:t>
            </a:r>
            <a:r>
              <a:rPr lang="es-ES_tradnl" dirty="0" smtClean="0"/>
              <a:t>ón</a:t>
            </a:r>
            <a:endParaRPr lang="es-ES_tradnl" dirty="0"/>
          </a:p>
        </p:txBody>
      </p:sp>
      <p:pic>
        <p:nvPicPr>
          <p:cNvPr id="4" name="Content Placeholder 3" descr="Screen shot 2011-11-21 at 8.18.30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1942" b="-3194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135803293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Configuraci</a:t>
            </a:r>
            <a:r>
              <a:rPr lang="es-ES_tradnl" dirty="0" smtClean="0"/>
              <a:t>ón</a:t>
            </a:r>
            <a:endParaRPr lang="es-ES_tradnl" dirty="0"/>
          </a:p>
        </p:txBody>
      </p:sp>
      <p:pic>
        <p:nvPicPr>
          <p:cNvPr id="4" name="Content Placeholder 3" descr="Screen shot 2011-11-21 at 8.19.15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6490" b="-4649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215981894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Opciones de &lt;</a:t>
            </a:r>
            <a:r>
              <a:rPr lang="es-ES_tradnl" dirty="0" err="1" smtClean="0"/>
              <a:t>tx:</a:t>
            </a:r>
            <a:r>
              <a:rPr lang="es-ES_tradnl" i="1" dirty="0" err="1" smtClean="0"/>
              <a:t>method</a:t>
            </a:r>
            <a:r>
              <a:rPr lang="es-ES_tradnl" i="1" dirty="0"/>
              <a:t>&gt;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s-ES_tradnl" dirty="0" err="1" smtClean="0"/>
              <a:t>isolation</a:t>
            </a:r>
            <a:endParaRPr lang="es-ES_tradnl" dirty="0" smtClean="0"/>
          </a:p>
          <a:p>
            <a:pPr lvl="1"/>
            <a:r>
              <a:rPr lang="es-ES_tradnl" dirty="0" smtClean="0"/>
              <a:t>Defines el nivel de aislamiento</a:t>
            </a:r>
          </a:p>
          <a:p>
            <a:r>
              <a:rPr lang="es-ES_tradnl" dirty="0" err="1" smtClean="0"/>
              <a:t>propagation</a:t>
            </a:r>
            <a:endParaRPr lang="es-ES_tradnl" dirty="0" smtClean="0"/>
          </a:p>
          <a:p>
            <a:pPr lvl="1"/>
            <a:r>
              <a:rPr lang="es-ES_tradnl" dirty="0" smtClean="0"/>
              <a:t>Defines el nivel de propagaci</a:t>
            </a:r>
            <a:r>
              <a:rPr lang="es-ES_tradnl" dirty="0" smtClean="0"/>
              <a:t>ón</a:t>
            </a:r>
          </a:p>
          <a:p>
            <a:r>
              <a:rPr lang="es-ES_tradnl" dirty="0" err="1" smtClean="0"/>
              <a:t>read-only</a:t>
            </a:r>
            <a:endParaRPr lang="es-ES_tradnl" dirty="0" smtClean="0"/>
          </a:p>
          <a:p>
            <a:pPr lvl="1"/>
            <a:r>
              <a:rPr lang="es-ES_tradnl" dirty="0" smtClean="0"/>
              <a:t>Defines la transacci</a:t>
            </a:r>
            <a:r>
              <a:rPr lang="es-ES_tradnl" dirty="0" smtClean="0"/>
              <a:t>ón de solo lectura</a:t>
            </a:r>
          </a:p>
          <a:p>
            <a:r>
              <a:rPr lang="es-ES_tradnl" dirty="0" err="1" smtClean="0"/>
              <a:t>rollback-for</a:t>
            </a:r>
            <a:endParaRPr lang="es-ES_tradnl" dirty="0" smtClean="0"/>
          </a:p>
          <a:p>
            <a:pPr lvl="1"/>
            <a:r>
              <a:rPr lang="es-ES_tradnl" dirty="0" smtClean="0"/>
              <a:t>Defines las excepciones que provocarán un rechazo (</a:t>
            </a:r>
            <a:r>
              <a:rPr lang="es-ES_tradnl" dirty="0" err="1" smtClean="0"/>
              <a:t>rollback</a:t>
            </a:r>
            <a:r>
              <a:rPr lang="es-ES_tradnl" dirty="0" smtClean="0"/>
              <a:t>) de la transacción</a:t>
            </a:r>
            <a:endParaRPr lang="es-ES_tradnl" dirty="0" smtClean="0"/>
          </a:p>
        </p:txBody>
      </p:sp>
    </p:spTree>
    <p:extLst>
      <p:ext uri="{BB962C8B-B14F-4D97-AF65-F5344CB8AC3E}">
        <p14:creationId xmlns:p14="http://schemas.microsoft.com/office/powerpoint/2010/main" val="1761657772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Opciones de &lt;</a:t>
            </a:r>
            <a:r>
              <a:rPr lang="es-ES_tradnl" dirty="0" err="1" smtClean="0"/>
              <a:t>tx:</a:t>
            </a:r>
            <a:r>
              <a:rPr lang="es-ES_tradnl" i="1" dirty="0" err="1" smtClean="0"/>
              <a:t>method</a:t>
            </a:r>
            <a:r>
              <a:rPr lang="es-ES_tradnl" i="1" dirty="0"/>
              <a:t>&gt;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_tradnl" dirty="0" smtClean="0"/>
              <a:t>no-</a:t>
            </a:r>
            <a:r>
              <a:rPr lang="es-ES_tradnl" dirty="0" err="1" smtClean="0"/>
              <a:t>rollback</a:t>
            </a:r>
            <a:r>
              <a:rPr lang="es-ES_tradnl" dirty="0" smtClean="0"/>
              <a:t>-</a:t>
            </a:r>
            <a:r>
              <a:rPr lang="es-ES_tradnl" dirty="0" err="1" smtClean="0"/>
              <a:t>for</a:t>
            </a:r>
            <a:endParaRPr lang="es-ES_tradnl" dirty="0" smtClean="0"/>
          </a:p>
          <a:p>
            <a:pPr lvl="1"/>
            <a:r>
              <a:rPr lang="es-ES_tradnl" dirty="0" smtClean="0"/>
              <a:t>Defines las excepciones que no provocar</a:t>
            </a:r>
            <a:r>
              <a:rPr lang="es-ES_tradnl" dirty="0" smtClean="0"/>
              <a:t>án un rechazo (</a:t>
            </a:r>
            <a:r>
              <a:rPr lang="es-ES_tradnl" dirty="0" err="1" smtClean="0"/>
              <a:t>rollback</a:t>
            </a:r>
            <a:r>
              <a:rPr lang="es-ES_tradnl" dirty="0" smtClean="0"/>
              <a:t>) de la transacción</a:t>
            </a:r>
            <a:endParaRPr lang="es-ES_tradnl" dirty="0" smtClean="0"/>
          </a:p>
          <a:p>
            <a:r>
              <a:rPr lang="es-ES_tradnl" dirty="0" smtClean="0"/>
              <a:t>time-</a:t>
            </a:r>
            <a:r>
              <a:rPr lang="es-ES_tradnl" dirty="0" err="1" smtClean="0"/>
              <a:t>out</a:t>
            </a:r>
            <a:endParaRPr lang="es-ES_tradnl" dirty="0" smtClean="0"/>
          </a:p>
          <a:p>
            <a:pPr lvl="1"/>
            <a:r>
              <a:rPr lang="es-ES_tradnl" dirty="0" smtClean="0"/>
              <a:t>Defines el tiempo en segundos que es permitido para que la transacci</a:t>
            </a:r>
            <a:r>
              <a:rPr lang="es-ES_tradnl" dirty="0" smtClean="0"/>
              <a:t>ón sea aceptada</a:t>
            </a:r>
          </a:p>
        </p:txBody>
      </p:sp>
    </p:spTree>
    <p:extLst>
      <p:ext uri="{BB962C8B-B14F-4D97-AF65-F5344CB8AC3E}">
        <p14:creationId xmlns:p14="http://schemas.microsoft.com/office/powerpoint/2010/main" val="1517798203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Transacci</a:t>
            </a:r>
            <a:r>
              <a:rPr lang="es-ES_tradnl" dirty="0" smtClean="0"/>
              <a:t>ón con AOP</a:t>
            </a:r>
            <a:endParaRPr lang="es-ES_tradnl" dirty="0"/>
          </a:p>
        </p:txBody>
      </p:sp>
      <p:pic>
        <p:nvPicPr>
          <p:cNvPr id="4" name="Content Placeholder 3" descr="Screen shot 2011-11-21 at 8.26.06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94559" b="-9455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700182517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dirty="0" smtClean="0"/>
              <a:t>Transacciones con anotaciones</a:t>
            </a:r>
            <a:endParaRPr lang="es-ES_tradnl" dirty="0"/>
          </a:p>
        </p:txBody>
      </p:sp>
      <p:pic>
        <p:nvPicPr>
          <p:cNvPr id="4" name="Content Placeholder 3" descr="Screen shot 2011-11-21 at 8.27.30 AM.png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28511" b="-128511"/>
          <a:stretch>
            <a:fillRect/>
          </a:stretch>
        </p:blipFill>
        <p:spPr>
          <a:xfrm>
            <a:off x="1042416" y="2313432"/>
            <a:ext cx="7022592" cy="1032381"/>
          </a:xfrm>
        </p:spPr>
      </p:pic>
      <p:pic>
        <p:nvPicPr>
          <p:cNvPr id="7" name="Content Placeholder 6" descr="Screen shot 2011-11-21 at 8.27.58 AM.png"/>
          <p:cNvPicPr>
            <a:picLocks noGrp="1" noChangeAspect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9905" b="-19905"/>
          <a:stretch>
            <a:fillRect/>
          </a:stretch>
        </p:blipFill>
        <p:spPr>
          <a:xfrm>
            <a:off x="1042988" y="3346450"/>
            <a:ext cx="7021512" cy="2460625"/>
          </a:xfrm>
        </p:spPr>
      </p:pic>
    </p:spTree>
    <p:extLst>
      <p:ext uri="{BB962C8B-B14F-4D97-AF65-F5344CB8AC3E}">
        <p14:creationId xmlns:p14="http://schemas.microsoft.com/office/powerpoint/2010/main" val="2916405942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Ejemplo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730325716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Ejercicio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 smtClean="0"/>
              <a:t>Agregar a lote definici</a:t>
            </a:r>
            <a:r>
              <a:rPr lang="es-ES_tradnl" dirty="0" smtClean="0"/>
              <a:t>ón de transacciones y pruebas de que las transacciones están funcionando.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5438526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Contextos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s-ES_tradnl" dirty="0" smtClean="0"/>
              <a:t>Contextos principales</a:t>
            </a:r>
          </a:p>
          <a:p>
            <a:pPr lvl="1"/>
            <a:r>
              <a:rPr lang="es-ES_tradnl" dirty="0" err="1" smtClean="0"/>
              <a:t>ClassPathXmlApplicationContext</a:t>
            </a:r>
            <a:endParaRPr lang="es-ES_tradnl" dirty="0" smtClean="0"/>
          </a:p>
          <a:p>
            <a:pPr lvl="2"/>
            <a:r>
              <a:rPr lang="es-ES_tradnl" dirty="0" smtClean="0"/>
              <a:t>Carga su definición de un XML que se encuentre en el </a:t>
            </a:r>
            <a:r>
              <a:rPr lang="es-ES_tradnl" i="1" dirty="0" err="1" smtClean="0"/>
              <a:t>classpath</a:t>
            </a:r>
            <a:endParaRPr lang="es-ES_tradnl" i="1" dirty="0" smtClean="0"/>
          </a:p>
          <a:p>
            <a:pPr lvl="1"/>
            <a:r>
              <a:rPr lang="es-ES_tradnl" dirty="0" err="1" smtClean="0"/>
              <a:t>FileSystemXmlApplicationContext</a:t>
            </a:r>
            <a:endParaRPr lang="es-ES_tradnl" dirty="0" smtClean="0"/>
          </a:p>
          <a:p>
            <a:pPr lvl="2"/>
            <a:r>
              <a:rPr lang="es-ES_tradnl" dirty="0" smtClean="0"/>
              <a:t>Carga su definición de un XML en el </a:t>
            </a:r>
            <a:r>
              <a:rPr lang="es-ES_tradnl" i="1" dirty="0" err="1" smtClean="0"/>
              <a:t>filesystem</a:t>
            </a:r>
            <a:endParaRPr lang="es-ES_tradnl" dirty="0" smtClean="0"/>
          </a:p>
          <a:p>
            <a:pPr lvl="1"/>
            <a:r>
              <a:rPr lang="es-ES_tradnl" dirty="0" err="1" smtClean="0"/>
              <a:t>XmlWebApplicationContext</a:t>
            </a:r>
            <a:endParaRPr lang="es-ES_tradnl" dirty="0" smtClean="0"/>
          </a:p>
          <a:p>
            <a:pPr lvl="2"/>
            <a:r>
              <a:rPr lang="es-ES_tradnl" dirty="0" smtClean="0"/>
              <a:t>Carga su definición de un XML contenido dentro de una aplicación web.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841907090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Spring MVC</a:t>
            </a:r>
            <a:endParaRPr lang="es-ES_tradnl" dirty="0"/>
          </a:p>
        </p:txBody>
      </p:sp>
      <p:pic>
        <p:nvPicPr>
          <p:cNvPr id="5" name="Content Placeholder 4" descr="Screen shot 2011-11-21 at 8.30.44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52" b="7152"/>
          <a:stretch>
            <a:fillRect/>
          </a:stretch>
        </p:blipFill>
        <p:spPr>
          <a:xfrm>
            <a:off x="1042988" y="2324100"/>
            <a:ext cx="6777037" cy="3508375"/>
          </a:xfrm>
        </p:spPr>
      </p:pic>
    </p:spTree>
    <p:extLst>
      <p:ext uri="{BB962C8B-B14F-4D97-AF65-F5344CB8AC3E}">
        <p14:creationId xmlns:p14="http://schemas.microsoft.com/office/powerpoint/2010/main" val="525050066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Configuraci</a:t>
            </a:r>
            <a:r>
              <a:rPr lang="es-ES_tradnl" dirty="0" smtClean="0"/>
              <a:t>ón en </a:t>
            </a:r>
            <a:r>
              <a:rPr lang="es-ES_tradnl" dirty="0" err="1" smtClean="0"/>
              <a:t>web.xml</a:t>
            </a:r>
            <a:endParaRPr lang="es-ES_tradnl" dirty="0"/>
          </a:p>
        </p:txBody>
      </p:sp>
      <p:pic>
        <p:nvPicPr>
          <p:cNvPr id="4" name="Content Placeholder 3" descr="Screen shot 2011-11-21 at 8.38.39 AM.png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58" b="-1558"/>
          <a:stretch>
            <a:fillRect/>
          </a:stretch>
        </p:blipFill>
        <p:spPr>
          <a:xfrm>
            <a:off x="1042416" y="2313432"/>
            <a:ext cx="7022592" cy="1740618"/>
          </a:xfrm>
        </p:spPr>
      </p:pic>
      <p:pic>
        <p:nvPicPr>
          <p:cNvPr id="6" name="Content Placeholder 5" descr="Screen shot 2011-11-21 at 8.38.48 AM.png"/>
          <p:cNvPicPr>
            <a:picLocks noGrp="1" noChangeAspect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215" b="-6215"/>
          <a:stretch>
            <a:fillRect/>
          </a:stretch>
        </p:blipFill>
        <p:spPr>
          <a:xfrm>
            <a:off x="1043490" y="4054049"/>
            <a:ext cx="7021518" cy="1752389"/>
          </a:xfrm>
        </p:spPr>
      </p:pic>
    </p:spTree>
    <p:extLst>
      <p:ext uri="{BB962C8B-B14F-4D97-AF65-F5344CB8AC3E}">
        <p14:creationId xmlns:p14="http://schemas.microsoft.com/office/powerpoint/2010/main" val="404181326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Configuraci</a:t>
            </a:r>
            <a:r>
              <a:rPr lang="es-ES_tradnl" dirty="0" smtClean="0"/>
              <a:t>ón</a:t>
            </a:r>
            <a:endParaRPr lang="es-ES_tradnl" dirty="0"/>
          </a:p>
        </p:txBody>
      </p:sp>
      <p:pic>
        <p:nvPicPr>
          <p:cNvPr id="6" name="Content Placeholder 5" descr="Screen shot 2011-11-21 at 8.38.57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1427" b="-2142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368388890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Ejemplo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746738044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Resoluci</a:t>
            </a:r>
            <a:r>
              <a:rPr lang="es-ES_tradnl" dirty="0" smtClean="0"/>
              <a:t>ón de Vistas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 err="1" smtClean="0"/>
              <a:t>BeanNameViewResolver</a:t>
            </a:r>
            <a:endParaRPr lang="es-ES_tradnl" dirty="0" smtClean="0"/>
          </a:p>
          <a:p>
            <a:r>
              <a:rPr lang="es-ES_tradnl" dirty="0" err="1" smtClean="0"/>
              <a:t>ContentNegotiatingViewResolver</a:t>
            </a:r>
            <a:endParaRPr lang="es-ES_tradnl" dirty="0" smtClean="0"/>
          </a:p>
          <a:p>
            <a:r>
              <a:rPr lang="es-ES_tradnl" dirty="0" err="1" smtClean="0"/>
              <a:t>FreeMarkerViewResolver</a:t>
            </a:r>
            <a:endParaRPr lang="es-ES_tradnl" dirty="0" smtClean="0"/>
          </a:p>
          <a:p>
            <a:r>
              <a:rPr lang="es-ES_tradnl" dirty="0" err="1" smtClean="0"/>
              <a:t>InternalResourceViewResolver</a:t>
            </a:r>
            <a:endParaRPr lang="es-ES_tradnl" dirty="0" smtClean="0"/>
          </a:p>
          <a:p>
            <a:r>
              <a:rPr lang="es-ES_tradnl" dirty="0" err="1" smtClean="0"/>
              <a:t>JasperReportsViewResolver</a:t>
            </a:r>
            <a:endParaRPr lang="es-ES_tradnl" dirty="0" smtClean="0"/>
          </a:p>
          <a:p>
            <a:r>
              <a:rPr lang="es-ES_tradnl" dirty="0" err="1" smtClean="0"/>
              <a:t>ResourceBundleViewResolver</a:t>
            </a:r>
            <a:endParaRPr lang="es-ES_tradnl" dirty="0" smtClean="0"/>
          </a:p>
          <a:p>
            <a:r>
              <a:rPr lang="es-ES_tradnl" dirty="0" err="1" smtClean="0"/>
              <a:t>TilesViewResolver</a:t>
            </a:r>
            <a:endParaRPr lang="es-ES_tradnl" dirty="0" smtClean="0"/>
          </a:p>
        </p:txBody>
      </p:sp>
    </p:spTree>
    <p:extLst>
      <p:ext uri="{BB962C8B-B14F-4D97-AF65-F5344CB8AC3E}">
        <p14:creationId xmlns:p14="http://schemas.microsoft.com/office/powerpoint/2010/main" val="2659074538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Resoluci</a:t>
            </a:r>
            <a:r>
              <a:rPr lang="es-ES_tradnl" dirty="0" smtClean="0"/>
              <a:t>ón de Vistas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 err="1" smtClean="0"/>
              <a:t>UrlBasedViewResolver</a:t>
            </a:r>
            <a:endParaRPr lang="es-ES_tradnl" dirty="0" smtClean="0"/>
          </a:p>
          <a:p>
            <a:r>
              <a:rPr lang="es-ES_tradnl" dirty="0" err="1" smtClean="0"/>
              <a:t>VelocityLayoutViewResolver</a:t>
            </a:r>
            <a:endParaRPr lang="es-ES_tradnl" dirty="0" smtClean="0"/>
          </a:p>
          <a:p>
            <a:r>
              <a:rPr lang="es-ES_tradnl" dirty="0" err="1" smtClean="0"/>
              <a:t>VelocityViewResolver</a:t>
            </a:r>
            <a:endParaRPr lang="es-ES_tradnl" dirty="0" smtClean="0"/>
          </a:p>
          <a:p>
            <a:r>
              <a:rPr lang="es-ES_tradnl" dirty="0" err="1" smtClean="0"/>
              <a:t>XmlViewResolver</a:t>
            </a:r>
            <a:endParaRPr lang="es-ES_tradnl" dirty="0" smtClean="0"/>
          </a:p>
          <a:p>
            <a:r>
              <a:rPr lang="es-ES_tradnl" dirty="0" err="1"/>
              <a:t>XsltViewResolver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850267725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dirty="0" smtClean="0"/>
              <a:t>Configuraci</a:t>
            </a:r>
            <a:r>
              <a:rPr lang="es-ES_tradnl" dirty="0" smtClean="0"/>
              <a:t>ón de Resolución de Vistas</a:t>
            </a:r>
            <a:endParaRPr lang="es-ES_tradnl" dirty="0"/>
          </a:p>
        </p:txBody>
      </p:sp>
      <p:pic>
        <p:nvPicPr>
          <p:cNvPr id="4" name="Content Placeholder 3" descr="Screen shot 2011-11-21 at 3.54.19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34144" b="-13414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787947773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dirty="0" smtClean="0"/>
              <a:t>Configuraci</a:t>
            </a:r>
            <a:r>
              <a:rPr lang="es-ES_tradnl" dirty="0" smtClean="0"/>
              <a:t>ón de Resolución de Vistas</a:t>
            </a:r>
            <a:endParaRPr lang="es-ES_tradnl" dirty="0"/>
          </a:p>
        </p:txBody>
      </p:sp>
      <p:pic>
        <p:nvPicPr>
          <p:cNvPr id="5" name="Content Placeholder 4" descr="Screen shot 2011-11-21 at 3.54.58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80263" b="-8026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279325721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Ejemplo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432228711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Spring Security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 smtClean="0"/>
              <a:t>Es una infraestructura de seguridad que provee seguridad declarativa para tus aplicaciones basadas en Spring.</a:t>
            </a:r>
          </a:p>
          <a:p>
            <a:r>
              <a:rPr lang="es-ES_tradnl" dirty="0" smtClean="0"/>
              <a:t>Provee una soluci</a:t>
            </a:r>
            <a:r>
              <a:rPr lang="es-ES_tradnl" dirty="0" smtClean="0"/>
              <a:t>ón de seguridad que maneja tanto autenticación como autorización a nivel petición web o llamado a métodos.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7531661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Ejemplos</a:t>
            </a:r>
            <a:endParaRPr lang="es-ES_tradnl" dirty="0"/>
          </a:p>
        </p:txBody>
      </p:sp>
      <p:pic>
        <p:nvPicPr>
          <p:cNvPr id="4" name="Content Placeholder 3" descr="Screen shot 2011-11-16 at 11.58.19 AM.png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18004" b="-118004"/>
          <a:stretch>
            <a:fillRect/>
          </a:stretch>
        </p:blipFill>
        <p:spPr>
          <a:xfrm>
            <a:off x="1042416" y="2313432"/>
            <a:ext cx="7022592" cy="1746504"/>
          </a:xfrm>
        </p:spPr>
      </p:pic>
      <p:pic>
        <p:nvPicPr>
          <p:cNvPr id="6" name="Content Placeholder 5" descr="Screen shot 2011-11-16 at 11.58.27 AM.png"/>
          <p:cNvPicPr>
            <a:picLocks noGrp="1" noChangeAspect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94310" b="-94310"/>
          <a:stretch>
            <a:fillRect/>
          </a:stretch>
        </p:blipFill>
        <p:spPr>
          <a:xfrm>
            <a:off x="1042416" y="4059936"/>
            <a:ext cx="7022592" cy="1750314"/>
          </a:xfrm>
        </p:spPr>
      </p:pic>
    </p:spTree>
    <p:extLst>
      <p:ext uri="{BB962C8B-B14F-4D97-AF65-F5344CB8AC3E}">
        <p14:creationId xmlns:p14="http://schemas.microsoft.com/office/powerpoint/2010/main" val="1770604082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M</a:t>
            </a:r>
            <a:r>
              <a:rPr lang="es-ES_tradnl" dirty="0" smtClean="0"/>
              <a:t>ódulos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s-ES_tradnl" dirty="0" smtClean="0"/>
              <a:t>ACL</a:t>
            </a:r>
          </a:p>
          <a:p>
            <a:r>
              <a:rPr lang="es-ES_tradnl" dirty="0" smtClean="0"/>
              <a:t>CAS </a:t>
            </a:r>
            <a:r>
              <a:rPr lang="es-ES_tradnl" dirty="0" err="1" smtClean="0"/>
              <a:t>Client</a:t>
            </a:r>
            <a:endParaRPr lang="es-ES_tradnl" dirty="0" smtClean="0"/>
          </a:p>
          <a:p>
            <a:r>
              <a:rPr lang="es-ES_tradnl" dirty="0" err="1" smtClean="0"/>
              <a:t>Configuration</a:t>
            </a:r>
            <a:endParaRPr lang="es-ES_tradnl" dirty="0" smtClean="0"/>
          </a:p>
          <a:p>
            <a:r>
              <a:rPr lang="es-ES_tradnl" dirty="0" err="1" smtClean="0"/>
              <a:t>Core</a:t>
            </a:r>
            <a:endParaRPr lang="es-ES_tradnl" dirty="0" smtClean="0"/>
          </a:p>
          <a:p>
            <a:r>
              <a:rPr lang="es-ES_tradnl" dirty="0" smtClean="0"/>
              <a:t>LDAP</a:t>
            </a:r>
          </a:p>
          <a:p>
            <a:r>
              <a:rPr lang="es-ES_tradnl" dirty="0" err="1" smtClean="0"/>
              <a:t>OpenID</a:t>
            </a:r>
            <a:endParaRPr lang="es-ES_tradnl" dirty="0" smtClean="0"/>
          </a:p>
          <a:p>
            <a:r>
              <a:rPr lang="es-ES_tradnl" dirty="0" err="1" smtClean="0"/>
              <a:t>Tag</a:t>
            </a:r>
            <a:r>
              <a:rPr lang="es-ES_tradnl" dirty="0" smtClean="0"/>
              <a:t> Library</a:t>
            </a:r>
          </a:p>
          <a:p>
            <a:r>
              <a:rPr lang="es-ES_tradnl" dirty="0" smtClean="0"/>
              <a:t>Web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319250673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Configuraci</a:t>
            </a:r>
            <a:r>
              <a:rPr lang="es-ES_tradnl" dirty="0" smtClean="0"/>
              <a:t>ón</a:t>
            </a:r>
            <a:endParaRPr lang="es-ES_tradnl" dirty="0"/>
          </a:p>
        </p:txBody>
      </p:sp>
      <p:pic>
        <p:nvPicPr>
          <p:cNvPr id="4" name="Content Placeholder 3" descr="Screen shot 2011-11-22 at 8.33.47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0023" b="-6002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789018025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Configuraci</a:t>
            </a:r>
            <a:r>
              <a:rPr lang="es-ES_tradnl" dirty="0" smtClean="0"/>
              <a:t>ón</a:t>
            </a:r>
            <a:endParaRPr lang="es-ES_tradnl" dirty="0"/>
          </a:p>
        </p:txBody>
      </p:sp>
      <p:pic>
        <p:nvPicPr>
          <p:cNvPr id="5" name="Content Placeholder 4" descr="Screen shot 2011-11-22 at 8.58.52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5616" b="-5561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68121452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Configurando la seguridad</a:t>
            </a:r>
            <a:endParaRPr lang="es-ES_tradnl" dirty="0"/>
          </a:p>
        </p:txBody>
      </p:sp>
      <p:pic>
        <p:nvPicPr>
          <p:cNvPr id="12" name="Content Placeholder 11" descr="Screen shot 2011-11-22 at 10.58.16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29194" b="-22919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697599256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Ejemplo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922813248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Configurando la seguridad</a:t>
            </a:r>
            <a:endParaRPr lang="es-ES_tradnl" dirty="0"/>
          </a:p>
        </p:txBody>
      </p:sp>
      <p:pic>
        <p:nvPicPr>
          <p:cNvPr id="4" name="Content Placeholder 3" descr="Screen shot 2011-11-22 at 11.00.52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50363" b="-25036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620173926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Expresiones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_tradnl" dirty="0" err="1" smtClean="0"/>
              <a:t>authentication</a:t>
            </a:r>
            <a:endParaRPr lang="es-ES_tradnl" dirty="0" smtClean="0"/>
          </a:p>
          <a:p>
            <a:r>
              <a:rPr lang="es-ES_tradnl" dirty="0" err="1" smtClean="0"/>
              <a:t>denyAll</a:t>
            </a:r>
            <a:endParaRPr lang="es-ES_tradnl" dirty="0" smtClean="0"/>
          </a:p>
          <a:p>
            <a:r>
              <a:rPr lang="es-ES_tradnl" dirty="0" err="1" smtClean="0"/>
              <a:t>hasAnyRole</a:t>
            </a:r>
            <a:r>
              <a:rPr lang="es-ES_tradnl" dirty="0" smtClean="0"/>
              <a:t>(lista de roles)</a:t>
            </a:r>
          </a:p>
          <a:p>
            <a:r>
              <a:rPr lang="es-ES_tradnl" dirty="0" err="1" smtClean="0"/>
              <a:t>hasRole</a:t>
            </a:r>
            <a:r>
              <a:rPr lang="es-ES_tradnl" dirty="0" smtClean="0"/>
              <a:t>(rol)</a:t>
            </a:r>
          </a:p>
          <a:p>
            <a:r>
              <a:rPr lang="es-ES_tradnl" dirty="0" err="1" smtClean="0"/>
              <a:t>hasIpAddress</a:t>
            </a:r>
            <a:r>
              <a:rPr lang="es-ES_tradnl" dirty="0" smtClean="0"/>
              <a:t>(Direcci</a:t>
            </a:r>
            <a:r>
              <a:rPr lang="es-ES_tradnl" dirty="0" smtClean="0"/>
              <a:t>ón IP)</a:t>
            </a:r>
          </a:p>
          <a:p>
            <a:r>
              <a:rPr lang="es-ES_tradnl" dirty="0" err="1" smtClean="0"/>
              <a:t>isAnonymous</a:t>
            </a:r>
            <a:r>
              <a:rPr lang="es-ES_tradnl" dirty="0" smtClean="0"/>
              <a:t>()</a:t>
            </a:r>
          </a:p>
          <a:p>
            <a:r>
              <a:rPr lang="es-ES_tradnl" dirty="0" err="1" smtClean="0"/>
              <a:t>isAuthenticated</a:t>
            </a:r>
            <a:r>
              <a:rPr lang="es-ES_tradnl" dirty="0" smtClean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224020441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Expresiones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_tradnl" dirty="0" err="1" smtClean="0"/>
              <a:t>isFullyAuthenticated</a:t>
            </a:r>
            <a:r>
              <a:rPr lang="es-ES_tradnl" dirty="0" smtClean="0"/>
              <a:t>()</a:t>
            </a:r>
          </a:p>
          <a:p>
            <a:r>
              <a:rPr lang="es-ES_tradnl" dirty="0" err="1" smtClean="0"/>
              <a:t>isRememberMe</a:t>
            </a:r>
            <a:r>
              <a:rPr lang="es-ES_tradnl" dirty="0" smtClean="0"/>
              <a:t>()</a:t>
            </a:r>
          </a:p>
          <a:p>
            <a:r>
              <a:rPr lang="es-ES_tradnl" dirty="0" err="1" smtClean="0"/>
              <a:t>permitAll</a:t>
            </a:r>
            <a:endParaRPr lang="es-ES_tradnl" dirty="0" smtClean="0"/>
          </a:p>
          <a:p>
            <a:r>
              <a:rPr lang="es-ES_tradnl" dirty="0" smtClean="0"/>
              <a:t>principal</a:t>
            </a:r>
          </a:p>
        </p:txBody>
      </p:sp>
    </p:spTree>
    <p:extLst>
      <p:ext uri="{BB962C8B-B14F-4D97-AF65-F5344CB8AC3E}">
        <p14:creationId xmlns:p14="http://schemas.microsoft.com/office/powerpoint/2010/main" val="262192758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Obligando el HTTPS</a:t>
            </a:r>
            <a:endParaRPr lang="es-ES_tradnl" dirty="0"/>
          </a:p>
        </p:txBody>
      </p:sp>
      <p:pic>
        <p:nvPicPr>
          <p:cNvPr id="4" name="Content Placeholder 3" descr="Screen shot 2011-11-22 at 11.05.37 AM.png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67169" b="-267169"/>
          <a:stretch>
            <a:fillRect/>
          </a:stretch>
        </p:blipFill>
        <p:spPr>
          <a:xfrm>
            <a:off x="1042416" y="2313432"/>
            <a:ext cx="7022592" cy="1740618"/>
          </a:xfrm>
        </p:spPr>
      </p:pic>
      <p:pic>
        <p:nvPicPr>
          <p:cNvPr id="6" name="Content Placeholder 5" descr="Screen shot 2011-11-22 at 11.06.20 AM.png"/>
          <p:cNvPicPr>
            <a:picLocks noGrp="1" noChangeAspect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28048" b="-328048"/>
          <a:stretch>
            <a:fillRect/>
          </a:stretch>
        </p:blipFill>
        <p:spPr>
          <a:xfrm>
            <a:off x="1042988" y="4054475"/>
            <a:ext cx="7021512" cy="1752600"/>
          </a:xfrm>
        </p:spPr>
      </p:pic>
    </p:spTree>
    <p:extLst>
      <p:ext uri="{BB962C8B-B14F-4D97-AF65-F5344CB8AC3E}">
        <p14:creationId xmlns:p14="http://schemas.microsoft.com/office/powerpoint/2010/main" val="672448339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Asegurando la vista</a:t>
            </a:r>
            <a:endParaRPr lang="es-ES_tradnl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s-ES_tradnl" dirty="0" smtClean="0"/>
              <a:t>&lt;</a:t>
            </a:r>
            <a:r>
              <a:rPr lang="es-ES_tradnl" dirty="0" err="1" smtClean="0"/>
              <a:t>security:accesscontrollist</a:t>
            </a:r>
            <a:r>
              <a:rPr lang="es-ES_tradnl" dirty="0" smtClean="0"/>
              <a:t>&gt;</a:t>
            </a:r>
          </a:p>
          <a:p>
            <a:pPr lvl="1"/>
            <a:r>
              <a:rPr lang="es-ES_tradnl" dirty="0" err="1" smtClean="0"/>
              <a:t>Renderiza</a:t>
            </a:r>
            <a:r>
              <a:rPr lang="es-ES_tradnl" dirty="0" smtClean="0"/>
              <a:t> lo que se encuentra dentro siempre y cuando el usuario cuente con alguno de los roles estipulados en la lista</a:t>
            </a:r>
          </a:p>
          <a:p>
            <a:r>
              <a:rPr lang="es-ES_tradnl" dirty="0" smtClean="0"/>
              <a:t>&lt;</a:t>
            </a:r>
            <a:r>
              <a:rPr lang="es-ES_tradnl" dirty="0" err="1" smtClean="0"/>
              <a:t>security:authentication</a:t>
            </a:r>
            <a:r>
              <a:rPr lang="es-ES_tradnl" dirty="0" smtClean="0"/>
              <a:t>&gt;</a:t>
            </a:r>
          </a:p>
          <a:p>
            <a:pPr lvl="1"/>
            <a:r>
              <a:rPr lang="es-ES_tradnl" dirty="0" smtClean="0"/>
              <a:t>Accede a propiedades del usuario autenticado</a:t>
            </a:r>
          </a:p>
          <a:p>
            <a:r>
              <a:rPr lang="es-ES_tradnl" dirty="0" smtClean="0"/>
              <a:t>&lt;</a:t>
            </a:r>
            <a:r>
              <a:rPr lang="es-ES_tradnl" dirty="0" err="1" smtClean="0"/>
              <a:t>security:authorize</a:t>
            </a:r>
            <a:r>
              <a:rPr lang="es-ES_tradnl" dirty="0" smtClean="0"/>
              <a:t>&gt;</a:t>
            </a:r>
          </a:p>
          <a:p>
            <a:pPr lvl="1"/>
            <a:r>
              <a:rPr lang="es-ES_tradnl" dirty="0" err="1" smtClean="0"/>
              <a:t>Renderiza</a:t>
            </a:r>
            <a:r>
              <a:rPr lang="es-ES_tradnl" dirty="0" smtClean="0"/>
              <a:t> lo que se encuentra dentro siempre y cuando se cumpla con la restricci</a:t>
            </a:r>
            <a:r>
              <a:rPr lang="es-ES_tradnl" dirty="0" smtClean="0"/>
              <a:t>ón de seguridad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3402296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Ciclo de vida</a:t>
            </a:r>
            <a:endParaRPr lang="es-ES_tradnl" dirty="0"/>
          </a:p>
        </p:txBody>
      </p:sp>
      <p:pic>
        <p:nvPicPr>
          <p:cNvPr id="4" name="Content Placeholder 3" descr="Screen shot 2011-11-16 at 12.01.10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72" r="-197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348565280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Declaraci</a:t>
            </a:r>
            <a:r>
              <a:rPr lang="es-ES_tradnl" dirty="0" smtClean="0"/>
              <a:t>ón de </a:t>
            </a:r>
            <a:r>
              <a:rPr lang="es-ES_tradnl" dirty="0" err="1" smtClean="0"/>
              <a:t>Tags</a:t>
            </a:r>
            <a:endParaRPr lang="es-ES_tradnl" dirty="0"/>
          </a:p>
        </p:txBody>
      </p:sp>
      <p:pic>
        <p:nvPicPr>
          <p:cNvPr id="4" name="Content Placeholder 3" descr="Screen shot 2011-11-22 at 11.09.46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28358" b="-32835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567774534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dirty="0" smtClean="0"/>
              <a:t>Propiedades de </a:t>
            </a:r>
            <a:r>
              <a:rPr lang="es-ES_tradnl" dirty="0" err="1" smtClean="0"/>
              <a:t>authentication</a:t>
            </a:r>
            <a:endParaRPr lang="es-ES_tradnl" dirty="0"/>
          </a:p>
        </p:txBody>
      </p:sp>
      <p:pic>
        <p:nvPicPr>
          <p:cNvPr id="4" name="Content Placeholder 3" descr="Screen shot 2011-11-22 at 11.11.56 AM.png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5757" b="-25757"/>
          <a:stretch>
            <a:fillRect/>
          </a:stretch>
        </p:blipFill>
        <p:spPr>
          <a:xfrm>
            <a:off x="1042416" y="2313432"/>
            <a:ext cx="7022592" cy="629418"/>
          </a:xfrm>
        </p:spPr>
      </p:pic>
      <p:sp>
        <p:nvSpPr>
          <p:cNvPr id="6" name="Content Placeholder 5"/>
          <p:cNvSpPr>
            <a:spLocks noGrp="1"/>
          </p:cNvSpPr>
          <p:nvPr>
            <p:ph sz="quarter" idx="14"/>
          </p:nvPr>
        </p:nvSpPr>
        <p:spPr>
          <a:xfrm>
            <a:off x="1043490" y="2942849"/>
            <a:ext cx="7021518" cy="2863589"/>
          </a:xfrm>
        </p:spPr>
        <p:txBody>
          <a:bodyPr/>
          <a:lstStyle/>
          <a:p>
            <a:r>
              <a:rPr lang="es-ES_tradnl" dirty="0" err="1" smtClean="0"/>
              <a:t>authorities</a:t>
            </a:r>
            <a:endParaRPr lang="es-ES_tradnl" dirty="0" smtClean="0"/>
          </a:p>
          <a:p>
            <a:r>
              <a:rPr lang="es-ES_tradnl" dirty="0" err="1" smtClean="0"/>
              <a:t>credentials</a:t>
            </a:r>
            <a:endParaRPr lang="es-ES_tradnl" dirty="0" smtClean="0"/>
          </a:p>
          <a:p>
            <a:r>
              <a:rPr lang="es-ES_tradnl" dirty="0" err="1" smtClean="0"/>
              <a:t>details</a:t>
            </a:r>
            <a:endParaRPr lang="es-ES_tradnl" dirty="0" smtClean="0"/>
          </a:p>
          <a:p>
            <a:r>
              <a:rPr lang="es-ES_tradnl" dirty="0" smtClean="0"/>
              <a:t>principal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714963620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&lt;</a:t>
            </a:r>
            <a:r>
              <a:rPr lang="es-ES_tradnl" dirty="0" err="1" smtClean="0"/>
              <a:t>security:authorize</a:t>
            </a:r>
            <a:r>
              <a:rPr lang="es-ES_tradnl" dirty="0" smtClean="0"/>
              <a:t>&gt;</a:t>
            </a:r>
            <a:endParaRPr lang="es-ES_tradnl" dirty="0"/>
          </a:p>
        </p:txBody>
      </p:sp>
      <p:pic>
        <p:nvPicPr>
          <p:cNvPr id="6" name="Content Placeholder 5" descr="Screen shot 2011-11-22 at 11.14.28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69757" b="-16975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569890498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Autenticando usuarios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 smtClean="0"/>
              <a:t>En memoria</a:t>
            </a:r>
          </a:p>
          <a:p>
            <a:r>
              <a:rPr lang="es-ES_tradnl" dirty="0" smtClean="0"/>
              <a:t>JDBC</a:t>
            </a:r>
          </a:p>
          <a:p>
            <a:r>
              <a:rPr lang="es-ES_tradnl" dirty="0" smtClean="0"/>
              <a:t>LDAP</a:t>
            </a:r>
          </a:p>
          <a:p>
            <a:r>
              <a:rPr lang="es-ES_tradnl" dirty="0" err="1" smtClean="0"/>
              <a:t>OpenID</a:t>
            </a:r>
            <a:endParaRPr lang="es-ES_tradnl" dirty="0" smtClean="0"/>
          </a:p>
          <a:p>
            <a:r>
              <a:rPr lang="es-ES_tradnl" dirty="0" smtClean="0"/>
              <a:t>CAS</a:t>
            </a:r>
          </a:p>
          <a:p>
            <a:r>
              <a:rPr lang="es-ES_tradnl" dirty="0" smtClean="0"/>
              <a:t>X.509</a:t>
            </a:r>
          </a:p>
          <a:p>
            <a:r>
              <a:rPr lang="es-ES_tradnl" smtClean="0"/>
              <a:t>JAAS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239603779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Integrando Spring</a:t>
            </a:r>
            <a:endParaRPr lang="es-ES_tradnl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5686194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Módulos</a:t>
            </a:r>
            <a:endParaRPr lang="es-ES_tradnl" dirty="0"/>
          </a:p>
        </p:txBody>
      </p:sp>
      <p:pic>
        <p:nvPicPr>
          <p:cNvPr id="4" name="Content Placeholder 3" descr="Screen shot 2011-11-16 at 12.03.16 PM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736" r="-1873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7876231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err="1" smtClean="0"/>
              <a:t>Core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 smtClean="0"/>
              <a:t>Es la piedra angular de la infraestructura Spring</a:t>
            </a:r>
          </a:p>
          <a:p>
            <a:r>
              <a:rPr lang="es-ES_tradnl" dirty="0" smtClean="0"/>
              <a:t>Es el encargado de administrar como los </a:t>
            </a:r>
            <a:r>
              <a:rPr lang="es-ES_tradnl" dirty="0" err="1" smtClean="0"/>
              <a:t>Beans</a:t>
            </a:r>
            <a:r>
              <a:rPr lang="es-ES_tradnl" dirty="0" smtClean="0"/>
              <a:t> son creados, configurados y administrados.</a:t>
            </a:r>
          </a:p>
          <a:p>
            <a:r>
              <a:rPr lang="es-ES_tradnl" dirty="0" smtClean="0"/>
              <a:t>Encargada de la Inyección de Dependencias (DI)</a:t>
            </a:r>
          </a:p>
        </p:txBody>
      </p:sp>
    </p:spTree>
    <p:extLst>
      <p:ext uri="{BB962C8B-B14F-4D97-AF65-F5344CB8AC3E}">
        <p14:creationId xmlns:p14="http://schemas.microsoft.com/office/powerpoint/2010/main" val="6556516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AOP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 smtClean="0"/>
              <a:t>Es la base para agregar tus propios aspectos a tu aplicación basada en Spring.</a:t>
            </a:r>
          </a:p>
          <a:p>
            <a:r>
              <a:rPr lang="es-ES_tradnl" dirty="0" smtClean="0"/>
              <a:t>Como DI, AOP nos provee de desacoplamiento entre objetos, pero con AOP podemos desacoplar responsabilidades de la aplicación como </a:t>
            </a:r>
            <a:r>
              <a:rPr lang="es-ES_tradnl" dirty="0" err="1" smtClean="0"/>
              <a:t>transaccionalidad</a:t>
            </a:r>
            <a:r>
              <a:rPr lang="es-ES_tradnl" dirty="0" smtClean="0"/>
              <a:t> y seguridad.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4158732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dirty="0" smtClean="0"/>
              <a:t>Acceso a Datos e Integración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_tradnl" dirty="0" smtClean="0"/>
              <a:t>Abstraen el código repetitivo que tiene que ver con manejar una conexión a base de datos y sus distintos recursos.</a:t>
            </a:r>
          </a:p>
          <a:p>
            <a:r>
              <a:rPr lang="es-ES_tradnl" dirty="0" smtClean="0"/>
              <a:t>Apoya al desarrollador a hacer buen uso de estos recursos, manejando cosas como la conexión y desconexión de la base de datos.</a:t>
            </a:r>
          </a:p>
          <a:p>
            <a:r>
              <a:rPr lang="es-ES_tradnl" dirty="0" smtClean="0"/>
              <a:t>Contiene la lógica necesaria para conectarse a una herramienta de ORM así como al servicio de mensajería (JMS).</a:t>
            </a:r>
          </a:p>
          <a:p>
            <a:r>
              <a:rPr lang="es-ES_tradnl" dirty="0" smtClean="0"/>
              <a:t>También contiene la lógica para el manejo de transacciones.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6181049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Web y Acceso Remoto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 smtClean="0"/>
              <a:t>Tiene una implementación del paradigma MVC, pero se puede conectar a otras implementaciones.</a:t>
            </a:r>
          </a:p>
          <a:p>
            <a:r>
              <a:rPr lang="es-ES_tradnl" dirty="0" smtClean="0"/>
              <a:t>Contiene la implementación de varias opciones para tener acceso remoto a la aplicación como RMI, </a:t>
            </a:r>
            <a:r>
              <a:rPr lang="es-ES_tradnl" dirty="0" err="1" smtClean="0"/>
              <a:t>Hessian</a:t>
            </a:r>
            <a:r>
              <a:rPr lang="es-ES_tradnl" dirty="0" smtClean="0"/>
              <a:t>, </a:t>
            </a:r>
            <a:r>
              <a:rPr lang="es-ES_tradnl" dirty="0" err="1" smtClean="0"/>
              <a:t>Burlap</a:t>
            </a:r>
            <a:r>
              <a:rPr lang="es-ES_tradnl" dirty="0" smtClean="0"/>
              <a:t>, JAX-WS, entre otros.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8414806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Pruebas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 smtClean="0"/>
              <a:t>Reconociendo la importancia de pruebas escritas por el desarrollador, Spring nos provee de éste módulo.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8308030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Spring </a:t>
            </a:r>
            <a:r>
              <a:rPr lang="es-ES_tradnl" dirty="0" err="1" smtClean="0"/>
              <a:t>Core</a:t>
            </a:r>
            <a:endParaRPr lang="es-ES_tradnl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108765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Otros módulos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s-ES_tradnl" dirty="0" smtClean="0"/>
              <a:t>Web </a:t>
            </a:r>
            <a:r>
              <a:rPr lang="es-ES_tradnl" dirty="0" err="1" smtClean="0"/>
              <a:t>Flow</a:t>
            </a:r>
            <a:endParaRPr lang="es-ES_tradnl" dirty="0" smtClean="0"/>
          </a:p>
          <a:p>
            <a:r>
              <a:rPr lang="es-ES_tradnl" dirty="0" smtClean="0"/>
              <a:t>Web </a:t>
            </a:r>
            <a:r>
              <a:rPr lang="es-ES_tradnl" dirty="0" err="1" smtClean="0"/>
              <a:t>Services</a:t>
            </a:r>
            <a:endParaRPr lang="es-ES_tradnl" dirty="0" smtClean="0"/>
          </a:p>
          <a:p>
            <a:r>
              <a:rPr lang="es-ES_tradnl" dirty="0" smtClean="0"/>
              <a:t>Security</a:t>
            </a:r>
          </a:p>
          <a:p>
            <a:r>
              <a:rPr lang="es-ES_tradnl" dirty="0" err="1" smtClean="0"/>
              <a:t>Integration</a:t>
            </a:r>
            <a:endParaRPr lang="es-ES_tradnl" dirty="0" smtClean="0"/>
          </a:p>
          <a:p>
            <a:r>
              <a:rPr lang="es-ES_tradnl" dirty="0" err="1" smtClean="0"/>
              <a:t>Batch</a:t>
            </a:r>
            <a:endParaRPr lang="es-ES_tradnl" dirty="0" smtClean="0"/>
          </a:p>
          <a:p>
            <a:r>
              <a:rPr lang="es-ES_tradnl" dirty="0" smtClean="0"/>
              <a:t>Social</a:t>
            </a:r>
          </a:p>
          <a:p>
            <a:r>
              <a:rPr lang="es-ES_tradnl" dirty="0" smtClean="0"/>
              <a:t>Mobile</a:t>
            </a:r>
            <a:endParaRPr lang="es-ES_tradnl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s-ES_tradnl" dirty="0" err="1" smtClean="0"/>
              <a:t>Dynamic</a:t>
            </a:r>
            <a:r>
              <a:rPr lang="es-ES_tradnl" dirty="0" smtClean="0"/>
              <a:t> Modules</a:t>
            </a:r>
          </a:p>
          <a:p>
            <a:r>
              <a:rPr lang="es-ES_tradnl" dirty="0" smtClean="0"/>
              <a:t>LDAP</a:t>
            </a:r>
          </a:p>
          <a:p>
            <a:r>
              <a:rPr lang="es-ES_tradnl" dirty="0" err="1" smtClean="0"/>
              <a:t>Rich</a:t>
            </a:r>
            <a:r>
              <a:rPr lang="es-ES_tradnl" dirty="0" smtClean="0"/>
              <a:t> </a:t>
            </a:r>
            <a:r>
              <a:rPr lang="es-ES_tradnl" dirty="0" err="1" smtClean="0"/>
              <a:t>Client</a:t>
            </a:r>
            <a:endParaRPr lang="es-ES_tradnl" dirty="0" smtClean="0"/>
          </a:p>
          <a:p>
            <a:r>
              <a:rPr lang="es-ES_tradnl" dirty="0" err="1" smtClean="0"/>
              <a:t>.Net</a:t>
            </a:r>
            <a:endParaRPr lang="es-ES_tradnl" dirty="0" smtClean="0"/>
          </a:p>
          <a:p>
            <a:r>
              <a:rPr lang="es-ES_tradnl" dirty="0" smtClean="0"/>
              <a:t>Flex</a:t>
            </a:r>
          </a:p>
          <a:p>
            <a:r>
              <a:rPr lang="es-ES_tradnl" dirty="0" smtClean="0"/>
              <a:t>Roo</a:t>
            </a:r>
          </a:p>
          <a:p>
            <a:r>
              <a:rPr lang="es-ES_tradnl" dirty="0" err="1" smtClean="0"/>
              <a:t>Extensions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5665740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Nuevo en 2.5</a:t>
            </a:r>
            <a:endParaRPr lang="es-ES_tradnl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 smtClean="0"/>
              <a:t>Anotaciones</a:t>
            </a:r>
          </a:p>
          <a:p>
            <a:r>
              <a:rPr lang="es-ES_tradnl" dirty="0" smtClean="0"/>
              <a:t>Pruebas basadas en JUnit 4</a:t>
            </a:r>
          </a:p>
          <a:p>
            <a:r>
              <a:rPr lang="es-ES_tradnl" dirty="0" smtClean="0"/>
              <a:t>Soporte para Java 6 y JEE 5</a:t>
            </a:r>
          </a:p>
          <a:p>
            <a:r>
              <a:rPr lang="es-ES_tradnl" dirty="0" smtClean="0"/>
              <a:t>Mejoras a AOP</a:t>
            </a:r>
          </a:p>
          <a:p>
            <a:r>
              <a:rPr lang="es-ES_tradnl" dirty="0" smtClean="0"/>
              <a:t>Parámetros nombrados en </a:t>
            </a:r>
            <a:r>
              <a:rPr lang="es-ES_tradnl" dirty="0" err="1" smtClean="0"/>
              <a:t>SqlJdbcTemplate</a:t>
            </a:r>
            <a:endParaRPr lang="es-ES_tradnl" dirty="0" smtClean="0"/>
          </a:p>
          <a:p>
            <a:r>
              <a:rPr lang="es-ES_tradnl" dirty="0" smtClean="0"/>
              <a:t>Entre otras cosas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0963272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Nuevo en 3.0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s-ES_tradnl" dirty="0" smtClean="0"/>
              <a:t>Soporte REST en Spring MVC</a:t>
            </a:r>
          </a:p>
          <a:p>
            <a:r>
              <a:rPr lang="es-ES_tradnl" dirty="0" smtClean="0"/>
              <a:t>Un nuevo lenguaje de expresiones para mejorar el DI</a:t>
            </a:r>
          </a:p>
          <a:p>
            <a:r>
              <a:rPr lang="es-ES_tradnl" dirty="0" smtClean="0"/>
              <a:t>Soporte para validación mediante el JSR-303</a:t>
            </a:r>
          </a:p>
          <a:p>
            <a:r>
              <a:rPr lang="es-ES_tradnl" dirty="0" smtClean="0"/>
              <a:t>Soporte para la nueva especificación de DI, la JSR-330</a:t>
            </a:r>
          </a:p>
          <a:p>
            <a:r>
              <a:rPr lang="es-ES_tradnl" dirty="0" smtClean="0"/>
              <a:t>Declaración basada en anotaciones para métodos asíncronos y programados</a:t>
            </a:r>
          </a:p>
          <a:p>
            <a:endParaRPr lang="es-ES_tradnl" dirty="0" smtClean="0"/>
          </a:p>
        </p:txBody>
      </p:sp>
    </p:spTree>
    <p:extLst>
      <p:ext uri="{BB962C8B-B14F-4D97-AF65-F5344CB8AC3E}">
        <p14:creationId xmlns:p14="http://schemas.microsoft.com/office/powerpoint/2010/main" val="18086086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Nuevo en 3.0 (cont.)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s-ES_tradnl" dirty="0" smtClean="0"/>
              <a:t>Un nuevo modelo de configuración basada en anotaciones que permite una configuración de Spring con casi nada de XML</a:t>
            </a:r>
          </a:p>
          <a:p>
            <a:r>
              <a:rPr lang="es-ES_tradnl" dirty="0" smtClean="0"/>
              <a:t>La implementación del mapeo Objeto a XML (OXM) que estaba en el módulo de Spring Web </a:t>
            </a:r>
            <a:r>
              <a:rPr lang="es-ES_tradnl" dirty="0" err="1" smtClean="0"/>
              <a:t>Services</a:t>
            </a:r>
            <a:r>
              <a:rPr lang="es-ES_tradnl" dirty="0" smtClean="0"/>
              <a:t> se ha movido al </a:t>
            </a:r>
            <a:r>
              <a:rPr lang="es-ES_tradnl" dirty="0" err="1" smtClean="0"/>
              <a:t>Core</a:t>
            </a:r>
            <a:r>
              <a:rPr lang="es-ES_tradnl" dirty="0" smtClean="0"/>
              <a:t>.</a:t>
            </a:r>
          </a:p>
          <a:p>
            <a:r>
              <a:rPr lang="es-ES_tradnl" dirty="0" smtClean="0"/>
              <a:t>Se requiere de Java 5 para correr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6784326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Conexiones (</a:t>
            </a:r>
            <a:r>
              <a:rPr lang="es-ES_tradnl" dirty="0" err="1" smtClean="0"/>
              <a:t>Wiring</a:t>
            </a:r>
            <a:r>
              <a:rPr lang="es-ES_tradnl" dirty="0" smtClean="0"/>
              <a:t>)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1042416" y="2313432"/>
            <a:ext cx="7022592" cy="1734693"/>
          </a:xfrm>
        </p:spPr>
        <p:txBody>
          <a:bodyPr/>
          <a:lstStyle/>
          <a:p>
            <a:r>
              <a:rPr lang="es-ES_tradnl" dirty="0" smtClean="0"/>
              <a:t>Existen dos formas de configurar el contenedor Spring</a:t>
            </a:r>
          </a:p>
          <a:p>
            <a:pPr lvl="1"/>
            <a:r>
              <a:rPr lang="es-ES_tradnl" dirty="0" smtClean="0"/>
              <a:t>A través de XML</a:t>
            </a:r>
          </a:p>
          <a:p>
            <a:pPr lvl="1"/>
            <a:r>
              <a:rPr lang="es-ES_tradnl" dirty="0" smtClean="0"/>
              <a:t>Configuración basada en Java</a:t>
            </a:r>
            <a:endParaRPr lang="es-ES_tradnl" dirty="0"/>
          </a:p>
        </p:txBody>
      </p:sp>
      <p:pic>
        <p:nvPicPr>
          <p:cNvPr id="5" name="Content Placeholder 4" descr="Screen shot 2011-11-16 at 3.29.30 PM.png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7804" b="-7804"/>
          <a:stretch>
            <a:fillRect/>
          </a:stretch>
        </p:blipFill>
        <p:spPr>
          <a:xfrm>
            <a:off x="1042988" y="4048125"/>
            <a:ext cx="7021512" cy="1758950"/>
          </a:xfrm>
        </p:spPr>
      </p:pic>
    </p:spTree>
    <p:extLst>
      <p:ext uri="{BB962C8B-B14F-4D97-AF65-F5344CB8AC3E}">
        <p14:creationId xmlns:p14="http://schemas.microsoft.com/office/powerpoint/2010/main" val="22471748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err="1" smtClean="0"/>
              <a:t>Namespaces</a:t>
            </a:r>
            <a:endParaRPr lang="es-ES_tradnl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_tradnl" dirty="0" err="1" smtClean="0"/>
              <a:t>aop</a:t>
            </a:r>
            <a:endParaRPr lang="es-ES_tradnl" dirty="0" smtClean="0"/>
          </a:p>
          <a:p>
            <a:pPr lvl="1"/>
            <a:r>
              <a:rPr lang="es-ES_tradnl" dirty="0" smtClean="0"/>
              <a:t>Provee herramientas para declarar aspectos y para incluir los aspectos que hayan sido anotados en las clases Java</a:t>
            </a:r>
          </a:p>
          <a:p>
            <a:r>
              <a:rPr lang="es-ES_tradnl" dirty="0" err="1" smtClean="0"/>
              <a:t>beans</a:t>
            </a:r>
            <a:endParaRPr lang="es-ES_tradnl" dirty="0" smtClean="0"/>
          </a:p>
          <a:p>
            <a:pPr lvl="1"/>
            <a:r>
              <a:rPr lang="es-ES_tradnl" dirty="0" err="1" smtClean="0"/>
              <a:t>Core</a:t>
            </a:r>
            <a:r>
              <a:rPr lang="es-ES_tradnl" dirty="0" smtClean="0"/>
              <a:t> de Spring para la declaración de </a:t>
            </a:r>
            <a:r>
              <a:rPr lang="es-ES_tradnl" dirty="0" err="1" smtClean="0"/>
              <a:t>Beans</a:t>
            </a:r>
            <a:r>
              <a:rPr lang="es-ES_tradnl" dirty="0" smtClean="0"/>
              <a:t> y cómo deben de estar conectados</a:t>
            </a:r>
          </a:p>
          <a:p>
            <a:r>
              <a:rPr lang="es-ES_tradnl" dirty="0" err="1" smtClean="0"/>
              <a:t>context</a:t>
            </a:r>
            <a:endParaRPr lang="es-ES_tradnl" dirty="0" smtClean="0"/>
          </a:p>
          <a:p>
            <a:pPr lvl="1"/>
            <a:r>
              <a:rPr lang="es-ES_tradnl" dirty="0" smtClean="0"/>
              <a:t>Provee herramientas para configurar el contexto de Spring, entre ellas la habilidad de configurar la auto detección y auto conexión de </a:t>
            </a:r>
            <a:r>
              <a:rPr lang="es-ES_tradnl" dirty="0" err="1" smtClean="0"/>
              <a:t>Beans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410540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err="1" smtClean="0"/>
              <a:t>Namespaces</a:t>
            </a:r>
            <a:r>
              <a:rPr lang="es-ES_tradnl" dirty="0" smtClean="0"/>
              <a:t> (cont.)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s-ES_tradnl" dirty="0" err="1" smtClean="0"/>
              <a:t>jee</a:t>
            </a:r>
            <a:endParaRPr lang="es-ES_tradnl" dirty="0" smtClean="0"/>
          </a:p>
          <a:p>
            <a:pPr lvl="1"/>
            <a:r>
              <a:rPr lang="es-ES_tradnl" dirty="0" smtClean="0"/>
              <a:t>Ofrece la integración con APIS JEE</a:t>
            </a:r>
          </a:p>
          <a:p>
            <a:r>
              <a:rPr lang="es-ES_tradnl" dirty="0" err="1" smtClean="0"/>
              <a:t>jms</a:t>
            </a:r>
            <a:endParaRPr lang="es-ES_tradnl" dirty="0" smtClean="0"/>
          </a:p>
          <a:p>
            <a:pPr lvl="1"/>
            <a:r>
              <a:rPr lang="es-ES_tradnl" dirty="0" smtClean="0"/>
              <a:t>Provee elementos para configurar </a:t>
            </a:r>
            <a:r>
              <a:rPr lang="es-ES_tradnl" dirty="0" err="1" smtClean="0"/>
              <a:t>Beans</a:t>
            </a:r>
            <a:r>
              <a:rPr lang="es-ES_tradnl" dirty="0" smtClean="0"/>
              <a:t> como objetos manejados por mensajes.</a:t>
            </a:r>
          </a:p>
          <a:p>
            <a:r>
              <a:rPr lang="es-ES_tradnl" dirty="0" err="1" smtClean="0"/>
              <a:t>lang</a:t>
            </a:r>
            <a:endParaRPr lang="es-ES_tradnl" dirty="0" smtClean="0"/>
          </a:p>
          <a:p>
            <a:pPr lvl="1"/>
            <a:r>
              <a:rPr lang="es-ES_tradnl" dirty="0" smtClean="0"/>
              <a:t>Habilita la declaración de </a:t>
            </a:r>
            <a:r>
              <a:rPr lang="es-ES_tradnl" dirty="0" err="1" smtClean="0"/>
              <a:t>Beans</a:t>
            </a:r>
            <a:r>
              <a:rPr lang="es-ES_tradnl" dirty="0" smtClean="0"/>
              <a:t> que pueden ser implementados como scripts de Groovy, </a:t>
            </a:r>
            <a:r>
              <a:rPr lang="es-ES_tradnl" dirty="0" err="1" smtClean="0"/>
              <a:t>JRuby</a:t>
            </a:r>
            <a:r>
              <a:rPr lang="es-ES_tradnl" dirty="0" smtClean="0"/>
              <a:t> o </a:t>
            </a:r>
            <a:r>
              <a:rPr lang="es-ES_tradnl" dirty="0" err="1" smtClean="0"/>
              <a:t>BeanShell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4103571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err="1" smtClean="0"/>
              <a:t>Namespaces</a:t>
            </a:r>
            <a:r>
              <a:rPr lang="es-ES_tradnl" dirty="0" smtClean="0"/>
              <a:t> (cont.)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s-ES_tradnl" dirty="0" err="1"/>
              <a:t>m</a:t>
            </a:r>
            <a:r>
              <a:rPr lang="es-ES_tradnl" dirty="0" err="1" smtClean="0"/>
              <a:t>vc</a:t>
            </a:r>
            <a:endParaRPr lang="es-ES_tradnl" dirty="0" smtClean="0"/>
          </a:p>
          <a:p>
            <a:pPr lvl="1"/>
            <a:r>
              <a:rPr lang="es-ES_tradnl" dirty="0" smtClean="0"/>
              <a:t>Configura el contexto de Spring MVC</a:t>
            </a:r>
          </a:p>
          <a:p>
            <a:r>
              <a:rPr lang="es-ES_tradnl" dirty="0" err="1" smtClean="0"/>
              <a:t>oxm</a:t>
            </a:r>
            <a:endParaRPr lang="es-ES_tradnl" dirty="0" smtClean="0"/>
          </a:p>
          <a:p>
            <a:pPr lvl="1"/>
            <a:r>
              <a:rPr lang="es-ES_tradnl" dirty="0" smtClean="0"/>
              <a:t>Configura el módulo de </a:t>
            </a:r>
            <a:r>
              <a:rPr lang="es-ES_tradnl" dirty="0" err="1" smtClean="0"/>
              <a:t>Object</a:t>
            </a:r>
            <a:r>
              <a:rPr lang="es-ES_tradnl" dirty="0" smtClean="0"/>
              <a:t>-</a:t>
            </a:r>
            <a:r>
              <a:rPr lang="es-ES_tradnl" dirty="0" err="1" smtClean="0"/>
              <a:t>to</a:t>
            </a:r>
            <a:r>
              <a:rPr lang="es-ES_tradnl" dirty="0" smtClean="0"/>
              <a:t>-XML</a:t>
            </a:r>
          </a:p>
          <a:p>
            <a:r>
              <a:rPr lang="es-ES_tradnl" dirty="0" err="1" smtClean="0"/>
              <a:t>tx</a:t>
            </a:r>
            <a:endParaRPr lang="es-ES_tradnl" dirty="0" smtClean="0"/>
          </a:p>
          <a:p>
            <a:pPr lvl="1"/>
            <a:r>
              <a:rPr lang="es-ES_tradnl" dirty="0" smtClean="0"/>
              <a:t>Configura el módulo de transacciones</a:t>
            </a:r>
          </a:p>
          <a:p>
            <a:r>
              <a:rPr lang="es-ES_tradnl" dirty="0" err="1" smtClean="0"/>
              <a:t>util</a:t>
            </a:r>
            <a:endParaRPr lang="es-ES_tradnl" dirty="0" smtClean="0"/>
          </a:p>
          <a:p>
            <a:pPr lvl="1"/>
            <a:r>
              <a:rPr lang="es-ES_tradnl" dirty="0" smtClean="0"/>
              <a:t>Diferentes herramientas que no encajan en ninguno de los anteriores y sirven a uno o a varios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41374333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err="1" smtClean="0"/>
              <a:t>Namespaces</a:t>
            </a:r>
            <a:r>
              <a:rPr lang="es-ES_tradnl" dirty="0" smtClean="0"/>
              <a:t> (cont.)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 smtClean="0"/>
              <a:t>Además de estos </a:t>
            </a:r>
            <a:r>
              <a:rPr lang="es-ES_tradnl" i="1" dirty="0" err="1" smtClean="0"/>
              <a:t>namespaces</a:t>
            </a:r>
            <a:r>
              <a:rPr lang="es-ES_tradnl" dirty="0" smtClean="0"/>
              <a:t>  otros módulos, como Spring Security y Spring Web </a:t>
            </a:r>
            <a:r>
              <a:rPr lang="es-ES_tradnl" dirty="0" err="1" smtClean="0"/>
              <a:t>Flow</a:t>
            </a:r>
            <a:r>
              <a:rPr lang="es-ES_tradnl" dirty="0" smtClean="0"/>
              <a:t>, proveen sus propios </a:t>
            </a:r>
            <a:r>
              <a:rPr lang="es-ES_tradnl" i="1" dirty="0" err="1" smtClean="0"/>
              <a:t>namespaces</a:t>
            </a:r>
            <a:endParaRPr lang="es-ES_tradnl" dirty="0"/>
          </a:p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85226541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Ejercicio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 smtClean="0"/>
              <a:t>Revisar EjercicioSpring03 y analizar puntos de las diferentes formas de instanciar objetos mediante Spring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3340009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Historia</a:t>
            </a:r>
            <a:endParaRPr lang="es-ES_tradnl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 smtClean="0"/>
              <a:t>Nace la especificación de JavaBeans en Diciembre de 1996</a:t>
            </a:r>
          </a:p>
          <a:p>
            <a:r>
              <a:rPr lang="es-ES_tradnl" dirty="0" smtClean="0"/>
              <a:t>Nace la especificación de Enterprise JavaBeans (</a:t>
            </a:r>
            <a:r>
              <a:rPr lang="es-ES_tradnl" dirty="0" err="1" smtClean="0"/>
              <a:t>EJB’s</a:t>
            </a:r>
            <a:r>
              <a:rPr lang="es-ES_tradnl" dirty="0" smtClean="0"/>
              <a:t>) en Marzo de 1998</a:t>
            </a:r>
          </a:p>
          <a:p>
            <a:r>
              <a:rPr lang="es-ES_tradnl" dirty="0" smtClean="0"/>
              <a:t>Nace Spring (DI y AOP)</a:t>
            </a:r>
          </a:p>
          <a:p>
            <a:r>
              <a:rPr lang="es-ES_tradnl" dirty="0" smtClean="0"/>
              <a:t>Últimas especificaciones de EJB (3.0 y 3.1), incluyen DI y AOP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9004113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Alcances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 smtClean="0"/>
              <a:t>Por defecto, todos los </a:t>
            </a:r>
            <a:r>
              <a:rPr lang="es-ES_tradnl" dirty="0" err="1" smtClean="0"/>
              <a:t>beans</a:t>
            </a:r>
            <a:r>
              <a:rPr lang="es-ES_tradnl" dirty="0" smtClean="0"/>
              <a:t> en Spring son </a:t>
            </a:r>
            <a:r>
              <a:rPr lang="es-ES_tradnl" i="1" dirty="0" err="1" smtClean="0"/>
              <a:t>singletons</a:t>
            </a:r>
            <a:r>
              <a:rPr lang="es-ES_tradnl" dirty="0" smtClean="0"/>
              <a:t>.</a:t>
            </a:r>
          </a:p>
          <a:p>
            <a:r>
              <a:rPr lang="es-ES_tradnl" dirty="0" smtClean="0"/>
              <a:t>Cada vez que una instancia de una clase es requerida el contenedor Spring le dará la misma versión.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19078843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Alcances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s-ES_tradnl" dirty="0" err="1"/>
              <a:t>s</a:t>
            </a:r>
            <a:r>
              <a:rPr lang="es-ES_tradnl" dirty="0" err="1" smtClean="0"/>
              <a:t>ingleton</a:t>
            </a:r>
            <a:endParaRPr lang="es-ES_tradnl" dirty="0" smtClean="0"/>
          </a:p>
          <a:p>
            <a:pPr lvl="1"/>
            <a:r>
              <a:rPr lang="es-ES_tradnl" dirty="0" smtClean="0"/>
              <a:t>Hay solo una instancia en el contenedor de Spring (por defecto)</a:t>
            </a:r>
          </a:p>
          <a:p>
            <a:r>
              <a:rPr lang="es-ES_tradnl" dirty="0" err="1" smtClean="0"/>
              <a:t>prototype</a:t>
            </a:r>
            <a:endParaRPr lang="es-ES_tradnl" dirty="0" smtClean="0"/>
          </a:p>
          <a:p>
            <a:pPr lvl="1"/>
            <a:r>
              <a:rPr lang="es-ES_tradnl" dirty="0" smtClean="0"/>
              <a:t>Cada vez que se requiere una instancia el contenedor le genera una nueva</a:t>
            </a:r>
          </a:p>
          <a:p>
            <a:r>
              <a:rPr lang="es-ES_tradnl" dirty="0" err="1" smtClean="0"/>
              <a:t>request</a:t>
            </a:r>
            <a:endParaRPr lang="es-ES_tradnl" dirty="0" smtClean="0"/>
          </a:p>
          <a:p>
            <a:pPr lvl="1"/>
            <a:r>
              <a:rPr lang="es-ES_tradnl" dirty="0" smtClean="0"/>
              <a:t>Pone un </a:t>
            </a:r>
            <a:r>
              <a:rPr lang="es-ES_tradnl" dirty="0" err="1" smtClean="0"/>
              <a:t>bean</a:t>
            </a:r>
            <a:r>
              <a:rPr lang="es-ES_tradnl" dirty="0" smtClean="0"/>
              <a:t> en el </a:t>
            </a:r>
            <a:r>
              <a:rPr lang="es-ES_tradnl" dirty="0" err="1" smtClean="0"/>
              <a:t>request</a:t>
            </a:r>
            <a:r>
              <a:rPr lang="es-ES_tradnl" dirty="0"/>
              <a:t> </a:t>
            </a:r>
            <a:r>
              <a:rPr lang="es-ES_tradnl" dirty="0" smtClean="0"/>
              <a:t>(siempre y cuando esté en un ambiente con contexto web)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59755877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Alcances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 err="1" smtClean="0"/>
              <a:t>session</a:t>
            </a:r>
            <a:endParaRPr lang="es-ES_tradnl" dirty="0" smtClean="0"/>
          </a:p>
          <a:p>
            <a:pPr lvl="1"/>
            <a:r>
              <a:rPr lang="es-ES_tradnl" dirty="0" smtClean="0"/>
              <a:t>Pone el </a:t>
            </a:r>
            <a:r>
              <a:rPr lang="es-ES_tradnl" dirty="0" err="1" smtClean="0"/>
              <a:t>bean</a:t>
            </a:r>
            <a:r>
              <a:rPr lang="es-ES_tradnl" dirty="0" smtClean="0"/>
              <a:t> en la sesión (siempre y cuando exista un contexto web)</a:t>
            </a:r>
          </a:p>
          <a:p>
            <a:r>
              <a:rPr lang="es-ES_tradnl" dirty="0" smtClean="0"/>
              <a:t>global-</a:t>
            </a:r>
            <a:r>
              <a:rPr lang="es-ES_tradnl" dirty="0" err="1" smtClean="0"/>
              <a:t>session</a:t>
            </a:r>
            <a:endParaRPr lang="es-ES_tradnl" dirty="0" smtClean="0"/>
          </a:p>
          <a:p>
            <a:pPr lvl="1"/>
            <a:r>
              <a:rPr lang="es-ES_tradnl" dirty="0" smtClean="0"/>
              <a:t>Pone el </a:t>
            </a:r>
            <a:r>
              <a:rPr lang="es-ES_tradnl" dirty="0" err="1" smtClean="0"/>
              <a:t>bean</a:t>
            </a:r>
            <a:r>
              <a:rPr lang="es-ES_tradnl" dirty="0" smtClean="0"/>
              <a:t> en la sesión (siempre y cuando exista un contexto de </a:t>
            </a:r>
            <a:r>
              <a:rPr lang="es-ES_tradnl" dirty="0" err="1" smtClean="0"/>
              <a:t>portlets</a:t>
            </a:r>
            <a:r>
              <a:rPr lang="es-ES_tradnl" dirty="0" smtClean="0"/>
              <a:t>)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97866265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Ejemplo</a:t>
            </a:r>
            <a:endParaRPr lang="es-ES_tradnl" dirty="0"/>
          </a:p>
        </p:txBody>
      </p:sp>
      <p:pic>
        <p:nvPicPr>
          <p:cNvPr id="4" name="Content Placeholder 3" descr="Screen shot 2011-11-16 at 8.37.43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42255" b="-34225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54407827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Inicialización y Destrucción</a:t>
            </a:r>
            <a:endParaRPr lang="es-ES_tradnl" dirty="0"/>
          </a:p>
        </p:txBody>
      </p:sp>
      <p:pic>
        <p:nvPicPr>
          <p:cNvPr id="6" name="Content Placeholder 5" descr="Screen shot 2011-11-17 at 5.27.04 AM.png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5212" r="-55212"/>
          <a:stretch>
            <a:fillRect/>
          </a:stretch>
        </p:blipFill>
        <p:spPr>
          <a:xfrm>
            <a:off x="1042416" y="2313432"/>
            <a:ext cx="7022592" cy="1750568"/>
          </a:xfrm>
        </p:spPr>
      </p:pic>
      <p:pic>
        <p:nvPicPr>
          <p:cNvPr id="9" name="Content Placeholder 8" descr="Screen shot 2011-11-17 at 5.27.27 AM.png"/>
          <p:cNvPicPr>
            <a:picLocks noGrp="1" noChangeAspect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3992" b="-33992"/>
          <a:stretch>
            <a:fillRect/>
          </a:stretch>
        </p:blipFill>
        <p:spPr>
          <a:xfrm>
            <a:off x="1043490" y="4063999"/>
            <a:ext cx="7021518" cy="1742439"/>
          </a:xfrm>
        </p:spPr>
      </p:pic>
    </p:spTree>
    <p:extLst>
      <p:ext uri="{BB962C8B-B14F-4D97-AF65-F5344CB8AC3E}">
        <p14:creationId xmlns:p14="http://schemas.microsoft.com/office/powerpoint/2010/main" val="198327734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dirty="0" smtClean="0"/>
              <a:t>Inicialización y Destrucción (cont.)</a:t>
            </a:r>
            <a:endParaRPr lang="es-ES_tradnl" dirty="0"/>
          </a:p>
        </p:txBody>
      </p:sp>
      <p:pic>
        <p:nvPicPr>
          <p:cNvPr id="4" name="Content Placeholder 3" descr="Screen shot 2011-11-17 at 5.35.42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8497" b="-5849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65008219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13115020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Inyectando propiedades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1042416" y="2313432"/>
            <a:ext cx="7025818" cy="1655318"/>
          </a:xfrm>
        </p:spPr>
        <p:txBody>
          <a:bodyPr/>
          <a:lstStyle/>
          <a:p>
            <a:r>
              <a:rPr lang="es-ES_tradnl" dirty="0" smtClean="0"/>
              <a:t>Para inyectar propiedades utilizamos &lt;</a:t>
            </a:r>
            <a:r>
              <a:rPr lang="es-ES_tradnl" dirty="0" err="1" smtClean="0"/>
              <a:t>property</a:t>
            </a:r>
            <a:r>
              <a:rPr lang="es-ES_tradnl" dirty="0" smtClean="0"/>
              <a:t>&gt;</a:t>
            </a:r>
            <a:endParaRPr lang="es-ES_tradnl" dirty="0"/>
          </a:p>
        </p:txBody>
      </p:sp>
      <p:pic>
        <p:nvPicPr>
          <p:cNvPr id="5" name="Content Placeholder 4" descr="Screen shot 2011-11-17 at 5.37.38 AM.png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9976" b="-49976"/>
          <a:stretch>
            <a:fillRect/>
          </a:stretch>
        </p:blipFill>
        <p:spPr>
          <a:xfrm>
            <a:off x="1042416" y="3968749"/>
            <a:ext cx="7022592" cy="1837689"/>
          </a:xfrm>
        </p:spPr>
      </p:pic>
    </p:spTree>
    <p:extLst>
      <p:ext uri="{BB962C8B-B14F-4D97-AF65-F5344CB8AC3E}">
        <p14:creationId xmlns:p14="http://schemas.microsoft.com/office/powerpoint/2010/main" val="8084965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Inyectando propiedades</a:t>
            </a:r>
            <a:endParaRPr lang="es-ES_tradnl" dirty="0"/>
          </a:p>
        </p:txBody>
      </p:sp>
      <p:pic>
        <p:nvPicPr>
          <p:cNvPr id="6" name="Content Placeholder 5" descr="Screen shot 2011-11-17 at 5.41.58 AM.png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13624" b="-113624"/>
          <a:stretch>
            <a:fillRect/>
          </a:stretch>
        </p:blipFill>
        <p:spPr>
          <a:xfrm>
            <a:off x="1042988" y="2312988"/>
            <a:ext cx="7024687" cy="1655762"/>
          </a:xfrm>
        </p:spPr>
      </p:pic>
      <p:pic>
        <p:nvPicPr>
          <p:cNvPr id="7" name="Content Placeholder 6" descr="Screen shot 2011-11-17 at 5.42.30 AM.png"/>
          <p:cNvPicPr>
            <a:picLocks noGrp="1" noChangeAspect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7857" b="-27857"/>
          <a:stretch>
            <a:fillRect/>
          </a:stretch>
        </p:blipFill>
        <p:spPr>
          <a:xfrm>
            <a:off x="1042988" y="3968749"/>
            <a:ext cx="7022020" cy="1837689"/>
          </a:xfrm>
        </p:spPr>
      </p:pic>
    </p:spTree>
    <p:extLst>
      <p:ext uri="{BB962C8B-B14F-4D97-AF65-F5344CB8AC3E}">
        <p14:creationId xmlns:p14="http://schemas.microsoft.com/office/powerpoint/2010/main" val="331074525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Inyectando propiedades</a:t>
            </a:r>
            <a:endParaRPr lang="es-ES_tradnl" dirty="0"/>
          </a:p>
        </p:txBody>
      </p:sp>
      <p:pic>
        <p:nvPicPr>
          <p:cNvPr id="7" name="Content Placeholder 6" descr="Screen shot 2011-11-17 at 5.44.24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057" b="-2057"/>
          <a:stretch>
            <a:fillRect/>
          </a:stretch>
        </p:blipFill>
        <p:spPr>
          <a:xfrm>
            <a:off x="1043492" y="2323652"/>
            <a:ext cx="6777317" cy="1660973"/>
          </a:xfrm>
        </p:spPr>
      </p:pic>
      <p:pic>
        <p:nvPicPr>
          <p:cNvPr id="8" name="Picture 7" descr="Screen shot 2011-11-17 at 5.45.27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492" y="3984625"/>
            <a:ext cx="7024742" cy="1692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846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Simplifica Java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 smtClean="0"/>
              <a:t>Spring simplifica Java</a:t>
            </a:r>
          </a:p>
          <a:p>
            <a:pPr lvl="1"/>
            <a:r>
              <a:rPr lang="es-ES_tradnl" dirty="0" smtClean="0"/>
              <a:t>Utilizando </a:t>
            </a:r>
            <a:r>
              <a:rPr lang="es-ES_tradnl" i="1" dirty="0" err="1" smtClean="0"/>
              <a:t>Plain</a:t>
            </a:r>
            <a:r>
              <a:rPr lang="es-ES_tradnl" i="1" dirty="0" smtClean="0"/>
              <a:t> Old Java </a:t>
            </a:r>
            <a:r>
              <a:rPr lang="es-ES_tradnl" i="1" dirty="0" err="1" smtClean="0"/>
              <a:t>Objects</a:t>
            </a:r>
            <a:r>
              <a:rPr lang="es-ES_tradnl" i="1" dirty="0" smtClean="0"/>
              <a:t> </a:t>
            </a:r>
            <a:r>
              <a:rPr lang="es-ES_tradnl" dirty="0" smtClean="0"/>
              <a:t>(</a:t>
            </a:r>
            <a:r>
              <a:rPr lang="es-ES_tradnl" dirty="0" err="1" smtClean="0"/>
              <a:t>POJO’s</a:t>
            </a:r>
            <a:r>
              <a:rPr lang="es-ES_tradnl" dirty="0" smtClean="0"/>
              <a:t>)</a:t>
            </a:r>
          </a:p>
          <a:p>
            <a:pPr lvl="1"/>
            <a:r>
              <a:rPr lang="es-ES_tradnl" dirty="0" smtClean="0"/>
              <a:t>Desacoplamiento a través de Inyección de Dependencias (DI)</a:t>
            </a:r>
          </a:p>
          <a:p>
            <a:pPr lvl="1"/>
            <a:r>
              <a:rPr lang="es-ES_tradnl" dirty="0" smtClean="0"/>
              <a:t>Programación declarativa a través de convenciones y aspectos (AOP)</a:t>
            </a:r>
          </a:p>
          <a:p>
            <a:pPr lvl="1"/>
            <a:r>
              <a:rPr lang="es-ES_tradnl" dirty="0" smtClean="0"/>
              <a:t>Reducción de código repetitivo a través de plantillas y aspectos (AOP)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6961643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Inyectando propiedades</a:t>
            </a:r>
            <a:endParaRPr lang="es-ES_tradnl" dirty="0"/>
          </a:p>
        </p:txBody>
      </p:sp>
      <p:pic>
        <p:nvPicPr>
          <p:cNvPr id="4" name="Content Placeholder 3" descr="Screen shot 2011-11-17 at 5.47.26 AM.png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9732" b="-29732"/>
          <a:stretch>
            <a:fillRect/>
          </a:stretch>
        </p:blipFill>
        <p:spPr>
          <a:xfrm>
            <a:off x="1042416" y="2313432"/>
            <a:ext cx="7025818" cy="1750568"/>
          </a:xfrm>
        </p:spPr>
      </p:pic>
      <p:pic>
        <p:nvPicPr>
          <p:cNvPr id="9" name="Content Placeholder 8" descr="Screen shot 2011-11-17 at 5.47.38 AM.png"/>
          <p:cNvPicPr>
            <a:picLocks noGrp="1" noChangeAspect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92484" b="-92484"/>
          <a:stretch>
            <a:fillRect/>
          </a:stretch>
        </p:blipFill>
        <p:spPr>
          <a:xfrm>
            <a:off x="1043490" y="4063999"/>
            <a:ext cx="7021518" cy="1742439"/>
          </a:xfrm>
        </p:spPr>
      </p:pic>
    </p:spTree>
    <p:extLst>
      <p:ext uri="{BB962C8B-B14F-4D97-AF65-F5344CB8AC3E}">
        <p14:creationId xmlns:p14="http://schemas.microsoft.com/office/powerpoint/2010/main" val="407636007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Inyectando colecciones</a:t>
            </a:r>
            <a:endParaRPr lang="es-ES_tradnl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s-ES_tradnl" dirty="0" smtClean="0"/>
              <a:t>&lt;</a:t>
            </a:r>
            <a:r>
              <a:rPr lang="es-ES_tradnl" dirty="0" err="1" smtClean="0"/>
              <a:t>list</a:t>
            </a:r>
            <a:r>
              <a:rPr lang="es-ES_tradnl" dirty="0" smtClean="0"/>
              <a:t>&gt;</a:t>
            </a:r>
          </a:p>
          <a:p>
            <a:pPr lvl="1"/>
            <a:r>
              <a:rPr lang="es-ES_tradnl" dirty="0" smtClean="0"/>
              <a:t>Conecta una lista que acepta duplicados</a:t>
            </a:r>
          </a:p>
          <a:p>
            <a:r>
              <a:rPr lang="es-ES_tradnl" dirty="0" smtClean="0"/>
              <a:t>&lt;set&gt;</a:t>
            </a:r>
          </a:p>
          <a:p>
            <a:pPr lvl="1"/>
            <a:r>
              <a:rPr lang="es-ES_tradnl" dirty="0" smtClean="0"/>
              <a:t>Conecta una lista que no acepta duplicados</a:t>
            </a:r>
          </a:p>
          <a:p>
            <a:r>
              <a:rPr lang="es-ES_tradnl" dirty="0" smtClean="0"/>
              <a:t>&lt;</a:t>
            </a:r>
            <a:r>
              <a:rPr lang="es-ES_tradnl" dirty="0" err="1" smtClean="0"/>
              <a:t>map</a:t>
            </a:r>
            <a:r>
              <a:rPr lang="es-ES_tradnl" dirty="0" smtClean="0"/>
              <a:t>&gt;</a:t>
            </a:r>
          </a:p>
          <a:p>
            <a:pPr lvl="1"/>
            <a:r>
              <a:rPr lang="es-ES_tradnl" dirty="0" smtClean="0"/>
              <a:t>Conecta una lista de valores pares (nombre y valor) donde tanto el nombre como el valor pueden ser de cualquier tipo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5124471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Inyectando colecciones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 smtClean="0"/>
              <a:t>&lt;</a:t>
            </a:r>
            <a:r>
              <a:rPr lang="es-ES_tradnl" dirty="0" err="1" smtClean="0"/>
              <a:t>props</a:t>
            </a:r>
            <a:r>
              <a:rPr lang="es-ES_tradnl" dirty="0" smtClean="0"/>
              <a:t>&gt;</a:t>
            </a:r>
          </a:p>
          <a:p>
            <a:pPr lvl="1"/>
            <a:r>
              <a:rPr lang="es-ES_tradnl" dirty="0" smtClean="0"/>
              <a:t>Conectando una lista de pares de valores donde tanto el nombre como el valor son de tipo </a:t>
            </a:r>
            <a:r>
              <a:rPr lang="es-ES_tradnl" dirty="0" err="1" smtClean="0"/>
              <a:t>String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92436440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Inyectando colecciones</a:t>
            </a:r>
            <a:endParaRPr lang="es-ES_tradnl" dirty="0"/>
          </a:p>
        </p:txBody>
      </p:sp>
      <p:pic>
        <p:nvPicPr>
          <p:cNvPr id="4" name="Content Placeholder 3" descr="Screen shot 2011-11-17 at 5.55.21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06" b="-50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79616748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Inyectando colecciones</a:t>
            </a:r>
            <a:endParaRPr lang="es-ES_tradnl" dirty="0"/>
          </a:p>
        </p:txBody>
      </p:sp>
      <p:pic>
        <p:nvPicPr>
          <p:cNvPr id="4" name="Content Placeholder 3" descr="Screen shot 2011-11-17 at 5.56.16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0123" b="-2012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30645180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Inyectando colecciones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 smtClean="0"/>
              <a:t>Otros valores que pueden ser utilizados dentro de &lt;</a:t>
            </a:r>
            <a:r>
              <a:rPr lang="es-ES_tradnl" dirty="0" err="1" smtClean="0"/>
              <a:t>list</a:t>
            </a:r>
            <a:r>
              <a:rPr lang="es-ES_tradnl" dirty="0" smtClean="0"/>
              <a:t>&gt; son:</a:t>
            </a:r>
          </a:p>
          <a:p>
            <a:pPr lvl="1"/>
            <a:r>
              <a:rPr lang="es-ES_tradnl" dirty="0" smtClean="0"/>
              <a:t>&lt;</a:t>
            </a:r>
            <a:r>
              <a:rPr lang="es-ES_tradnl" dirty="0" err="1" smtClean="0"/>
              <a:t>value</a:t>
            </a:r>
            <a:r>
              <a:rPr lang="es-ES_tradnl" dirty="0" smtClean="0"/>
              <a:t>&gt;</a:t>
            </a:r>
          </a:p>
          <a:p>
            <a:pPr lvl="1"/>
            <a:r>
              <a:rPr lang="es-ES_tradnl" dirty="0" smtClean="0"/>
              <a:t>&lt;</a:t>
            </a:r>
            <a:r>
              <a:rPr lang="es-ES_tradnl" dirty="0" err="1" smtClean="0"/>
              <a:t>bean</a:t>
            </a:r>
            <a:r>
              <a:rPr lang="es-ES_tradnl" dirty="0" smtClean="0"/>
              <a:t>&gt;</a:t>
            </a:r>
          </a:p>
          <a:p>
            <a:pPr lvl="1"/>
            <a:r>
              <a:rPr lang="es-ES_tradnl" dirty="0" smtClean="0"/>
              <a:t>&lt;</a:t>
            </a:r>
            <a:r>
              <a:rPr lang="es-ES_tradnl" dirty="0" err="1" smtClean="0"/>
              <a:t>null</a:t>
            </a:r>
            <a:r>
              <a:rPr lang="es-ES_tradnl" dirty="0" smtClean="0"/>
              <a:t>/&gt;</a:t>
            </a:r>
          </a:p>
          <a:p>
            <a:pPr lvl="1"/>
            <a:r>
              <a:rPr lang="es-ES_tradnl" dirty="0" smtClean="0"/>
              <a:t>Inclusive &lt;</a:t>
            </a:r>
            <a:r>
              <a:rPr lang="es-ES_tradnl" dirty="0" err="1" smtClean="0"/>
              <a:t>list</a:t>
            </a:r>
            <a:r>
              <a:rPr lang="es-ES_tradnl" dirty="0" smtClean="0"/>
              <a:t>&gt; para tener listas multidimensionales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45807630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Inyectando colecciones</a:t>
            </a:r>
            <a:endParaRPr lang="es-ES_tradnl" dirty="0"/>
          </a:p>
        </p:txBody>
      </p:sp>
      <p:pic>
        <p:nvPicPr>
          <p:cNvPr id="4" name="Content Placeholder 3" descr="Screen shot 2011-11-17 at 6.01.04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8628" b="-1862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88959901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Inyectando colecciones</a:t>
            </a:r>
            <a:endParaRPr lang="es-ES_tradnl" dirty="0"/>
          </a:p>
        </p:txBody>
      </p:sp>
      <p:pic>
        <p:nvPicPr>
          <p:cNvPr id="4" name="Content Placeholder 3" descr="Screen shot 2011-11-17 at 6.01.59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2476" b="-4247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16780779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Inyectando colecciones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_tradnl" dirty="0" smtClean="0"/>
              <a:t>La propiedad &lt;</a:t>
            </a:r>
            <a:r>
              <a:rPr lang="es-ES_tradnl" dirty="0" err="1" smtClean="0"/>
              <a:t>entry</a:t>
            </a:r>
            <a:r>
              <a:rPr lang="es-ES_tradnl" dirty="0" smtClean="0"/>
              <a:t>&gt; en </a:t>
            </a:r>
            <a:r>
              <a:rPr lang="es-ES_tradnl" dirty="0" err="1" smtClean="0"/>
              <a:t>map</a:t>
            </a:r>
            <a:r>
              <a:rPr lang="es-ES_tradnl" dirty="0" smtClean="0"/>
              <a:t> puede contener</a:t>
            </a:r>
          </a:p>
          <a:p>
            <a:pPr lvl="1"/>
            <a:r>
              <a:rPr lang="es-ES_tradnl" dirty="0" smtClean="0"/>
              <a:t>&lt;</a:t>
            </a:r>
            <a:r>
              <a:rPr lang="es-ES_tradnl" dirty="0" err="1" smtClean="0"/>
              <a:t>key</a:t>
            </a:r>
            <a:r>
              <a:rPr lang="es-ES_tradnl" dirty="0" smtClean="0"/>
              <a:t>&gt;</a:t>
            </a:r>
          </a:p>
          <a:p>
            <a:pPr lvl="2"/>
            <a:r>
              <a:rPr lang="es-ES_tradnl" dirty="0" smtClean="0"/>
              <a:t>Especifica la llave como </a:t>
            </a:r>
            <a:r>
              <a:rPr lang="es-ES_tradnl" dirty="0" err="1" smtClean="0"/>
              <a:t>String</a:t>
            </a:r>
            <a:endParaRPr lang="es-ES_tradnl" dirty="0" smtClean="0"/>
          </a:p>
          <a:p>
            <a:pPr lvl="1"/>
            <a:r>
              <a:rPr lang="es-ES_tradnl" dirty="0" smtClean="0"/>
              <a:t>&lt;</a:t>
            </a:r>
            <a:r>
              <a:rPr lang="es-ES_tradnl" dirty="0" err="1" smtClean="0"/>
              <a:t>key-ref</a:t>
            </a:r>
            <a:r>
              <a:rPr lang="es-ES_tradnl" dirty="0" smtClean="0"/>
              <a:t>&gt;</a:t>
            </a:r>
          </a:p>
          <a:p>
            <a:pPr lvl="2"/>
            <a:r>
              <a:rPr lang="es-ES_tradnl" dirty="0" smtClean="0"/>
              <a:t>Especifica la llave como una referencia a otro objeto</a:t>
            </a:r>
          </a:p>
          <a:p>
            <a:pPr lvl="1"/>
            <a:r>
              <a:rPr lang="es-ES_tradnl" dirty="0" smtClean="0"/>
              <a:t>&lt;</a:t>
            </a:r>
            <a:r>
              <a:rPr lang="es-ES_tradnl" dirty="0" err="1" smtClean="0"/>
              <a:t>value</a:t>
            </a:r>
            <a:r>
              <a:rPr lang="es-ES_tradnl" dirty="0" smtClean="0"/>
              <a:t>&gt;</a:t>
            </a:r>
          </a:p>
          <a:p>
            <a:pPr lvl="2"/>
            <a:r>
              <a:rPr lang="es-ES_tradnl" dirty="0" smtClean="0"/>
              <a:t>Especifica el valor como </a:t>
            </a:r>
            <a:r>
              <a:rPr lang="es-ES_tradnl" dirty="0" err="1" smtClean="0"/>
              <a:t>String</a:t>
            </a:r>
            <a:endParaRPr lang="es-ES_tradnl" dirty="0" smtClean="0"/>
          </a:p>
          <a:p>
            <a:pPr lvl="1"/>
            <a:r>
              <a:rPr lang="es-ES_tradnl" dirty="0" smtClean="0"/>
              <a:t>&lt;</a:t>
            </a:r>
            <a:r>
              <a:rPr lang="es-ES_tradnl" dirty="0" err="1" smtClean="0"/>
              <a:t>value-ref</a:t>
            </a:r>
            <a:r>
              <a:rPr lang="es-ES_tradnl" dirty="0" smtClean="0"/>
              <a:t>&gt;</a:t>
            </a:r>
          </a:p>
          <a:p>
            <a:pPr lvl="2"/>
            <a:r>
              <a:rPr lang="es-ES_tradnl" dirty="0" smtClean="0"/>
              <a:t>Especifica el valor como una referencia a otro objeto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90870535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Inyectando colecciones</a:t>
            </a:r>
            <a:endParaRPr lang="es-ES_tradnl" dirty="0"/>
          </a:p>
        </p:txBody>
      </p:sp>
      <p:pic>
        <p:nvPicPr>
          <p:cNvPr id="6" name="Content Placeholder 5" descr="Screen shot 2011-11-17 at 6.07.00 AM.png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1214" b="-31214"/>
          <a:stretch>
            <a:fillRect/>
          </a:stretch>
        </p:blipFill>
        <p:spPr>
          <a:xfrm>
            <a:off x="1042416" y="2313432"/>
            <a:ext cx="7025818" cy="1750568"/>
          </a:xfrm>
        </p:spPr>
      </p:pic>
      <p:pic>
        <p:nvPicPr>
          <p:cNvPr id="7" name="Content Placeholder 6" descr="Screen shot 2011-11-17 at 6.07.10 AM.png"/>
          <p:cNvPicPr>
            <a:picLocks noGrp="1" noChangeAspect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579" r="-6579"/>
          <a:stretch>
            <a:fillRect/>
          </a:stretch>
        </p:blipFill>
        <p:spPr>
          <a:xfrm>
            <a:off x="1043490" y="4063999"/>
            <a:ext cx="7021518" cy="1742439"/>
          </a:xfrm>
        </p:spPr>
      </p:pic>
    </p:spTree>
    <p:extLst>
      <p:ext uri="{BB962C8B-B14F-4D97-AF65-F5344CB8AC3E}">
        <p14:creationId xmlns:p14="http://schemas.microsoft.com/office/powerpoint/2010/main" val="17032308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EJB 2.0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68580" indent="0">
              <a:buNone/>
            </a:pPr>
            <a:r>
              <a:rPr lang="es-ES_tradnl" sz="1600" dirty="0" err="1" smtClean="0"/>
              <a:t>package</a:t>
            </a:r>
            <a:r>
              <a:rPr lang="es-ES_tradnl" sz="1600" dirty="0" smtClean="0"/>
              <a:t> </a:t>
            </a:r>
            <a:r>
              <a:rPr lang="es-ES_tradnl" sz="1600" dirty="0" err="1" smtClean="0"/>
              <a:t>ejb.session</a:t>
            </a:r>
            <a:r>
              <a:rPr lang="es-ES_tradnl" sz="1600" dirty="0"/>
              <a:t>;</a:t>
            </a:r>
          </a:p>
          <a:p>
            <a:pPr marL="68580" indent="0">
              <a:buNone/>
            </a:pPr>
            <a:r>
              <a:rPr lang="es-ES_tradnl" sz="1600" dirty="0" err="1"/>
              <a:t>import</a:t>
            </a:r>
            <a:r>
              <a:rPr lang="es-ES_tradnl" sz="1600" dirty="0"/>
              <a:t> </a:t>
            </a:r>
            <a:r>
              <a:rPr lang="es-ES_tradnl" sz="1600" dirty="0" err="1"/>
              <a:t>javax.ejb.SessionBean</a:t>
            </a:r>
            <a:r>
              <a:rPr lang="es-ES_tradnl" sz="1600" dirty="0"/>
              <a:t>; </a:t>
            </a:r>
            <a:r>
              <a:rPr lang="es-ES_tradnl" sz="1600" dirty="0" err="1"/>
              <a:t>import</a:t>
            </a:r>
            <a:r>
              <a:rPr lang="es-ES_tradnl" sz="1600" dirty="0"/>
              <a:t> </a:t>
            </a:r>
            <a:r>
              <a:rPr lang="es-ES_tradnl" sz="1600" dirty="0" err="1"/>
              <a:t>javax.ejb.SessionContext</a:t>
            </a:r>
            <a:r>
              <a:rPr lang="es-ES_tradnl" sz="1600" dirty="0"/>
              <a:t>;</a:t>
            </a:r>
          </a:p>
          <a:p>
            <a:pPr marL="68580" indent="0">
              <a:buNone/>
            </a:pPr>
            <a:r>
              <a:rPr lang="es-ES_tradnl" sz="1600" dirty="0" err="1"/>
              <a:t>public</a:t>
            </a:r>
            <a:r>
              <a:rPr lang="es-ES_tradnl" sz="1600" dirty="0"/>
              <a:t> </a:t>
            </a:r>
            <a:r>
              <a:rPr lang="es-ES_tradnl" sz="1600" dirty="0" err="1"/>
              <a:t>class</a:t>
            </a:r>
            <a:r>
              <a:rPr lang="es-ES_tradnl" sz="1600" dirty="0"/>
              <a:t> </a:t>
            </a:r>
            <a:r>
              <a:rPr lang="es-ES_tradnl" sz="1600" dirty="0" err="1"/>
              <a:t>HelloWorldBean</a:t>
            </a:r>
            <a:r>
              <a:rPr lang="es-ES_tradnl" sz="1600" dirty="0"/>
              <a:t> </a:t>
            </a:r>
            <a:r>
              <a:rPr lang="es-ES_tradnl" sz="1600" dirty="0" err="1"/>
              <a:t>implements</a:t>
            </a:r>
            <a:r>
              <a:rPr lang="es-ES_tradnl" sz="1600" dirty="0"/>
              <a:t> </a:t>
            </a:r>
            <a:r>
              <a:rPr lang="es-ES_tradnl" sz="1600" dirty="0" err="1"/>
              <a:t>SessionBean</a:t>
            </a:r>
            <a:r>
              <a:rPr lang="es-ES_tradnl" sz="1600" dirty="0"/>
              <a:t> { </a:t>
            </a:r>
            <a:endParaRPr lang="es-ES_tradnl" sz="1600" dirty="0" smtClean="0"/>
          </a:p>
          <a:p>
            <a:pPr marL="365760" lvl="1" indent="0">
              <a:buNone/>
            </a:pPr>
            <a:r>
              <a:rPr lang="es-ES_tradnl" sz="1600" dirty="0" err="1" smtClean="0"/>
              <a:t>public</a:t>
            </a:r>
            <a:r>
              <a:rPr lang="es-ES_tradnl" sz="1600" dirty="0" smtClean="0"/>
              <a:t> </a:t>
            </a:r>
            <a:r>
              <a:rPr lang="es-ES_tradnl" sz="1600" dirty="0" err="1"/>
              <a:t>void</a:t>
            </a:r>
            <a:r>
              <a:rPr lang="es-ES_tradnl" sz="1600" dirty="0"/>
              <a:t> </a:t>
            </a:r>
            <a:r>
              <a:rPr lang="es-ES_tradnl" sz="1600" dirty="0" err="1"/>
              <a:t>ejbActivate</a:t>
            </a:r>
            <a:r>
              <a:rPr lang="es-ES_tradnl" sz="1600" dirty="0"/>
              <a:t>() { }</a:t>
            </a:r>
          </a:p>
          <a:p>
            <a:pPr marL="365760" lvl="1" indent="0">
              <a:buNone/>
            </a:pPr>
            <a:r>
              <a:rPr lang="es-ES_tradnl" sz="1600" dirty="0" err="1"/>
              <a:t>public</a:t>
            </a:r>
            <a:r>
              <a:rPr lang="es-ES_tradnl" sz="1600" dirty="0"/>
              <a:t> </a:t>
            </a:r>
            <a:r>
              <a:rPr lang="es-ES_tradnl" sz="1600" dirty="0" err="1"/>
              <a:t>void</a:t>
            </a:r>
            <a:r>
              <a:rPr lang="es-ES_tradnl" sz="1600" dirty="0"/>
              <a:t> </a:t>
            </a:r>
            <a:r>
              <a:rPr lang="es-ES_tradnl" sz="1600" dirty="0" err="1"/>
              <a:t>ejbPassivate</a:t>
            </a:r>
            <a:r>
              <a:rPr lang="es-ES_tradnl" sz="1600" dirty="0"/>
              <a:t>() { }</a:t>
            </a:r>
          </a:p>
          <a:p>
            <a:pPr marL="365760" lvl="1" indent="0">
              <a:buNone/>
            </a:pPr>
            <a:r>
              <a:rPr lang="es-ES_tradnl" sz="1600" dirty="0" err="1"/>
              <a:t>public</a:t>
            </a:r>
            <a:r>
              <a:rPr lang="es-ES_tradnl" sz="1600" dirty="0"/>
              <a:t> </a:t>
            </a:r>
            <a:r>
              <a:rPr lang="es-ES_tradnl" sz="1600" dirty="0" err="1"/>
              <a:t>void</a:t>
            </a:r>
            <a:r>
              <a:rPr lang="es-ES_tradnl" sz="1600" dirty="0"/>
              <a:t> </a:t>
            </a:r>
            <a:r>
              <a:rPr lang="es-ES_tradnl" sz="1600" dirty="0" err="1"/>
              <a:t>ejbRemove</a:t>
            </a:r>
            <a:r>
              <a:rPr lang="es-ES_tradnl" sz="1600" dirty="0"/>
              <a:t>() { </a:t>
            </a:r>
            <a:r>
              <a:rPr lang="es-ES_tradnl" sz="1600" dirty="0" smtClean="0"/>
              <a:t>}</a:t>
            </a:r>
          </a:p>
          <a:p>
            <a:pPr marL="365760" lvl="1" indent="0">
              <a:buNone/>
            </a:pPr>
            <a:r>
              <a:rPr lang="es-ES_tradnl" sz="1600" dirty="0" err="1"/>
              <a:t>public</a:t>
            </a:r>
            <a:r>
              <a:rPr lang="es-ES_tradnl" sz="1600" dirty="0"/>
              <a:t> </a:t>
            </a:r>
            <a:r>
              <a:rPr lang="es-ES_tradnl" sz="1600" dirty="0" err="1"/>
              <a:t>void</a:t>
            </a:r>
            <a:r>
              <a:rPr lang="es-ES_tradnl" sz="1600" dirty="0"/>
              <a:t> </a:t>
            </a:r>
            <a:r>
              <a:rPr lang="es-ES_tradnl" sz="1600" dirty="0" err="1"/>
              <a:t>setSessionContext</a:t>
            </a:r>
            <a:r>
              <a:rPr lang="es-ES_tradnl" sz="1600" dirty="0"/>
              <a:t>(</a:t>
            </a:r>
            <a:r>
              <a:rPr lang="es-ES_tradnl" sz="1600" dirty="0" err="1"/>
              <a:t>SessionContext</a:t>
            </a:r>
            <a:r>
              <a:rPr lang="es-ES_tradnl" sz="1600" dirty="0"/>
              <a:t> </a:t>
            </a:r>
            <a:r>
              <a:rPr lang="es-ES_tradnl" sz="1600" dirty="0" err="1"/>
              <a:t>ctx</a:t>
            </a:r>
            <a:r>
              <a:rPr lang="es-ES_tradnl" sz="1600" dirty="0"/>
              <a:t>) </a:t>
            </a:r>
            <a:r>
              <a:rPr lang="es-ES_tradnl" sz="1600" dirty="0" smtClean="0"/>
              <a:t>{}</a:t>
            </a:r>
            <a:endParaRPr lang="es-ES_tradnl" sz="1600" dirty="0"/>
          </a:p>
          <a:p>
            <a:pPr marL="365760" lvl="1" indent="0">
              <a:buNone/>
            </a:pPr>
            <a:r>
              <a:rPr lang="es-ES_tradnl" sz="1600" dirty="0" err="1"/>
              <a:t>public</a:t>
            </a:r>
            <a:r>
              <a:rPr lang="es-ES_tradnl" sz="1600" dirty="0"/>
              <a:t> </a:t>
            </a:r>
            <a:r>
              <a:rPr lang="es-ES_tradnl" sz="1600" dirty="0" err="1"/>
              <a:t>String</a:t>
            </a:r>
            <a:r>
              <a:rPr lang="es-ES_tradnl" sz="1600" dirty="0"/>
              <a:t> </a:t>
            </a:r>
            <a:r>
              <a:rPr lang="es-ES_tradnl" sz="1600" dirty="0" err="1"/>
              <a:t>sayHello</a:t>
            </a:r>
            <a:r>
              <a:rPr lang="es-ES_tradnl" sz="1600" dirty="0"/>
              <a:t>() { </a:t>
            </a:r>
            <a:r>
              <a:rPr lang="es-ES_tradnl" sz="1600" dirty="0" err="1"/>
              <a:t>return</a:t>
            </a:r>
            <a:r>
              <a:rPr lang="es-ES_tradnl" sz="1600" dirty="0"/>
              <a:t> "</a:t>
            </a:r>
            <a:r>
              <a:rPr lang="es-ES_tradnl" sz="1600" dirty="0" err="1"/>
              <a:t>Hello</a:t>
            </a:r>
            <a:r>
              <a:rPr lang="es-ES_tradnl" sz="1600" dirty="0"/>
              <a:t> </a:t>
            </a:r>
            <a:r>
              <a:rPr lang="es-ES_tradnl" sz="1600" dirty="0" err="1" smtClean="0"/>
              <a:t>World</a:t>
            </a:r>
            <a:r>
              <a:rPr lang="es-ES_tradnl" sz="1600" dirty="0" smtClean="0"/>
              <a:t>”;}</a:t>
            </a:r>
            <a:endParaRPr lang="es-ES_tradnl" sz="1600" dirty="0"/>
          </a:p>
          <a:p>
            <a:pPr marL="365760" lvl="1" indent="0">
              <a:buNone/>
            </a:pPr>
            <a:r>
              <a:rPr lang="es-ES_tradnl" sz="1600" dirty="0" err="1"/>
              <a:t>public</a:t>
            </a:r>
            <a:r>
              <a:rPr lang="es-ES_tradnl" sz="1600" dirty="0"/>
              <a:t> </a:t>
            </a:r>
            <a:r>
              <a:rPr lang="es-ES_tradnl" sz="1600" dirty="0" err="1"/>
              <a:t>void</a:t>
            </a:r>
            <a:r>
              <a:rPr lang="es-ES_tradnl" sz="1600" dirty="0"/>
              <a:t> </a:t>
            </a:r>
            <a:r>
              <a:rPr lang="es-ES_tradnl" sz="1600" dirty="0" err="1"/>
              <a:t>ejbCreate</a:t>
            </a:r>
            <a:r>
              <a:rPr lang="es-ES_tradnl" sz="1600" dirty="0"/>
              <a:t>() { </a:t>
            </a:r>
            <a:r>
              <a:rPr lang="es-ES_tradnl" sz="1600" dirty="0" smtClean="0"/>
              <a:t>}</a:t>
            </a:r>
          </a:p>
          <a:p>
            <a:pPr marL="68580" indent="0">
              <a:buNone/>
            </a:pPr>
            <a:r>
              <a:rPr lang="es-ES_tradnl" sz="16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5346421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09312592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dirty="0" smtClean="0"/>
              <a:t>Inyectando propiedades automáticamente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 err="1" smtClean="0"/>
              <a:t>byName</a:t>
            </a:r>
            <a:endParaRPr lang="es-ES_tradnl" dirty="0" smtClean="0"/>
          </a:p>
          <a:p>
            <a:pPr lvl="1"/>
            <a:r>
              <a:rPr lang="es-ES_tradnl" dirty="0" smtClean="0"/>
              <a:t>Intenta inyectar todas las propiedades del </a:t>
            </a:r>
            <a:r>
              <a:rPr lang="es-ES_tradnl" dirty="0" err="1" smtClean="0"/>
              <a:t>bean</a:t>
            </a:r>
            <a:r>
              <a:rPr lang="es-ES_tradnl" dirty="0" smtClean="0"/>
              <a:t> con </a:t>
            </a:r>
            <a:r>
              <a:rPr lang="es-ES_tradnl" dirty="0" err="1" smtClean="0"/>
              <a:t>beans</a:t>
            </a:r>
            <a:r>
              <a:rPr lang="es-ES_tradnl" dirty="0" smtClean="0"/>
              <a:t> que tengan el mismo nombre</a:t>
            </a:r>
          </a:p>
          <a:p>
            <a:r>
              <a:rPr lang="es-ES_tradnl" dirty="0" err="1" smtClean="0"/>
              <a:t>byType</a:t>
            </a:r>
            <a:endParaRPr lang="es-ES_tradnl" dirty="0" smtClean="0"/>
          </a:p>
          <a:p>
            <a:pPr lvl="1"/>
            <a:r>
              <a:rPr lang="es-ES_tradnl" dirty="0" smtClean="0"/>
              <a:t>Intenta inyectar todas las propiedades del </a:t>
            </a:r>
            <a:r>
              <a:rPr lang="es-ES_tradnl" dirty="0" err="1" smtClean="0"/>
              <a:t>bean</a:t>
            </a:r>
            <a:r>
              <a:rPr lang="es-ES_tradnl" dirty="0" smtClean="0"/>
              <a:t> con </a:t>
            </a:r>
            <a:r>
              <a:rPr lang="es-ES_tradnl" dirty="0" err="1" smtClean="0"/>
              <a:t>beans</a:t>
            </a:r>
            <a:r>
              <a:rPr lang="es-ES_tradnl" dirty="0" smtClean="0"/>
              <a:t> del mismo tipo</a:t>
            </a:r>
          </a:p>
        </p:txBody>
      </p:sp>
    </p:spTree>
    <p:extLst>
      <p:ext uri="{BB962C8B-B14F-4D97-AF65-F5344CB8AC3E}">
        <p14:creationId xmlns:p14="http://schemas.microsoft.com/office/powerpoint/2010/main" val="93896571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dirty="0" smtClean="0"/>
              <a:t>Inyectando propiedades automáticamente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 smtClean="0"/>
              <a:t>constructor</a:t>
            </a:r>
          </a:p>
          <a:p>
            <a:pPr lvl="1"/>
            <a:r>
              <a:rPr lang="es-ES_tradnl" dirty="0" smtClean="0"/>
              <a:t>Intenta inyectar las propiedades del </a:t>
            </a:r>
            <a:r>
              <a:rPr lang="es-ES_tradnl" dirty="0" err="1" smtClean="0"/>
              <a:t>bean</a:t>
            </a:r>
            <a:r>
              <a:rPr lang="es-ES_tradnl" dirty="0" smtClean="0"/>
              <a:t> que se inicialicen por el constructor, encontrando </a:t>
            </a:r>
            <a:r>
              <a:rPr lang="es-ES_tradnl" dirty="0" err="1" smtClean="0"/>
              <a:t>beans</a:t>
            </a:r>
            <a:r>
              <a:rPr lang="es-ES_tradnl" dirty="0" smtClean="0"/>
              <a:t> que puedan asignarse a los argumentos del constructor</a:t>
            </a:r>
          </a:p>
          <a:p>
            <a:r>
              <a:rPr lang="es-ES_tradnl" dirty="0" err="1" smtClean="0"/>
              <a:t>autodetect</a:t>
            </a:r>
            <a:endParaRPr lang="es-ES_tradnl" dirty="0" smtClean="0"/>
          </a:p>
          <a:p>
            <a:pPr lvl="1"/>
            <a:r>
              <a:rPr lang="es-ES_tradnl" dirty="0" smtClean="0"/>
              <a:t>Primero intenta inicializarlo por constructor, si esto no funciona intenta </a:t>
            </a:r>
            <a:r>
              <a:rPr lang="es-ES_tradnl" dirty="0" err="1" smtClean="0"/>
              <a:t>byType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35861943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Inyectando </a:t>
            </a:r>
            <a:r>
              <a:rPr lang="es-ES_tradnl" dirty="0" err="1" smtClean="0"/>
              <a:t>byName</a:t>
            </a:r>
            <a:endParaRPr lang="es-ES_tradnl" dirty="0"/>
          </a:p>
        </p:txBody>
      </p:sp>
      <p:pic>
        <p:nvPicPr>
          <p:cNvPr id="4" name="Content Placeholder 3" descr="Screen shot 2011-11-17 at 6.24.24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04542" b="-10454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39817771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Inyectando </a:t>
            </a:r>
            <a:r>
              <a:rPr lang="es-ES_tradnl" dirty="0" err="1" smtClean="0"/>
              <a:t>byName</a:t>
            </a:r>
            <a:endParaRPr lang="es-ES_tradnl" dirty="0"/>
          </a:p>
        </p:txBody>
      </p:sp>
      <p:pic>
        <p:nvPicPr>
          <p:cNvPr id="7" name="Content Placeholder 6" descr="Screen shot 2011-11-17 at 6.25.50 AM.png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94113" b="-94113"/>
          <a:stretch>
            <a:fillRect/>
          </a:stretch>
        </p:blipFill>
        <p:spPr>
          <a:xfrm>
            <a:off x="1042416" y="2313432"/>
            <a:ext cx="7022592" cy="1750568"/>
          </a:xfrm>
        </p:spPr>
      </p:pic>
      <p:pic>
        <p:nvPicPr>
          <p:cNvPr id="8" name="Content Placeholder 7" descr="Screen shot 2011-11-17 at 6.25.58 AM.png"/>
          <p:cNvPicPr>
            <a:picLocks noGrp="1" noChangeAspect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7885" b="-17885"/>
          <a:stretch>
            <a:fillRect/>
          </a:stretch>
        </p:blipFill>
        <p:spPr>
          <a:xfrm>
            <a:off x="1043490" y="4063999"/>
            <a:ext cx="7021518" cy="1742439"/>
          </a:xfrm>
        </p:spPr>
      </p:pic>
    </p:spTree>
    <p:extLst>
      <p:ext uri="{BB962C8B-B14F-4D97-AF65-F5344CB8AC3E}">
        <p14:creationId xmlns:p14="http://schemas.microsoft.com/office/powerpoint/2010/main" val="118059197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Inyectando </a:t>
            </a:r>
            <a:r>
              <a:rPr lang="es-ES_tradnl" dirty="0" err="1" smtClean="0"/>
              <a:t>byType</a:t>
            </a:r>
            <a:endParaRPr lang="es-ES_tradnl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 smtClean="0"/>
              <a:t>Es similar al de </a:t>
            </a:r>
            <a:r>
              <a:rPr lang="es-ES_tradnl" dirty="0" err="1" smtClean="0"/>
              <a:t>byName</a:t>
            </a:r>
            <a:r>
              <a:rPr lang="es-ES_tradnl" dirty="0" smtClean="0"/>
              <a:t>, pero solo que en lugar de revisar el nombre del </a:t>
            </a:r>
            <a:r>
              <a:rPr lang="es-ES_tradnl" dirty="0" err="1" smtClean="0"/>
              <a:t>bean</a:t>
            </a:r>
            <a:r>
              <a:rPr lang="es-ES_tradnl" dirty="0" smtClean="0"/>
              <a:t>, revisa su tipo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35975522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Inyectando </a:t>
            </a:r>
            <a:r>
              <a:rPr lang="es-ES_tradnl" dirty="0" err="1" smtClean="0"/>
              <a:t>byType</a:t>
            </a:r>
            <a:endParaRPr lang="es-ES_tradnl" dirty="0"/>
          </a:p>
        </p:txBody>
      </p:sp>
      <p:pic>
        <p:nvPicPr>
          <p:cNvPr id="7" name="Content Placeholder 6" descr="Screen shot 2011-11-17 at 6.29.21 AM.png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0088" b="-50088"/>
          <a:stretch>
            <a:fillRect/>
          </a:stretch>
        </p:blipFill>
        <p:spPr>
          <a:xfrm>
            <a:off x="1042416" y="2313432"/>
            <a:ext cx="7022592" cy="1750568"/>
          </a:xfrm>
        </p:spPr>
      </p:pic>
      <p:pic>
        <p:nvPicPr>
          <p:cNvPr id="8" name="Content Placeholder 7" descr="Screen shot 2011-11-17 at 6.29.34 AM.png"/>
          <p:cNvPicPr>
            <a:picLocks noGrp="1" noChangeAspect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4034" b="-44034"/>
          <a:stretch>
            <a:fillRect/>
          </a:stretch>
        </p:blipFill>
        <p:spPr>
          <a:xfrm>
            <a:off x="1042416" y="4063999"/>
            <a:ext cx="7022592" cy="1742439"/>
          </a:xfrm>
        </p:spPr>
      </p:pic>
    </p:spTree>
    <p:extLst>
      <p:ext uri="{BB962C8B-B14F-4D97-AF65-F5344CB8AC3E}">
        <p14:creationId xmlns:p14="http://schemas.microsoft.com/office/powerpoint/2010/main" val="269758377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Inyectando por constructor</a:t>
            </a:r>
            <a:endParaRPr lang="es-ES_tradnl" dirty="0"/>
          </a:p>
        </p:txBody>
      </p:sp>
      <p:pic>
        <p:nvPicPr>
          <p:cNvPr id="6" name="Content Placeholder 5" descr="Screen shot 2011-11-17 at 6.34.28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86329" b="-18632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88366993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Inyectando por constructor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 smtClean="0"/>
              <a:t>Tiene las mismas limitantes que la inyección por tipo (</a:t>
            </a:r>
            <a:r>
              <a:rPr lang="es-ES_tradnl" dirty="0" err="1" smtClean="0"/>
              <a:t>byType</a:t>
            </a:r>
            <a:r>
              <a:rPr lang="es-ES_tradnl" dirty="0" smtClean="0"/>
              <a:t>)</a:t>
            </a:r>
          </a:p>
          <a:p>
            <a:r>
              <a:rPr lang="es-ES_tradnl" dirty="0" smtClean="0"/>
              <a:t>Spring no va a adivinar cual </a:t>
            </a:r>
            <a:r>
              <a:rPr lang="es-ES_tradnl" dirty="0" err="1" smtClean="0"/>
              <a:t>bean</a:t>
            </a:r>
            <a:r>
              <a:rPr lang="es-ES_tradnl" dirty="0" smtClean="0"/>
              <a:t> asignar al atributo del constructor y si este </a:t>
            </a:r>
            <a:r>
              <a:rPr lang="es-ES_tradnl" dirty="0" err="1" smtClean="0"/>
              <a:t>bean</a:t>
            </a:r>
            <a:r>
              <a:rPr lang="es-ES_tradnl" dirty="0" smtClean="0"/>
              <a:t> cuenta con varios constructores, tampoco va adivinar cual utilizar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78934708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Auto detectar la inyección</a:t>
            </a:r>
            <a:endParaRPr lang="es-ES_tradnl" dirty="0"/>
          </a:p>
        </p:txBody>
      </p:sp>
      <p:pic>
        <p:nvPicPr>
          <p:cNvPr id="4" name="Content Placeholder 3" descr="Screen shot 2011-11-17 at 6.39.02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95933" b="-19593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5693160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Spring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8580" indent="0">
              <a:buNone/>
            </a:pPr>
            <a:r>
              <a:rPr lang="es-ES_tradnl" dirty="0" err="1" smtClean="0"/>
              <a:t>package</a:t>
            </a:r>
            <a:r>
              <a:rPr lang="es-ES_tradnl" dirty="0" smtClean="0"/>
              <a:t> </a:t>
            </a:r>
            <a:r>
              <a:rPr lang="es-ES_tradnl" dirty="0" err="1" smtClean="0"/>
              <a:t>spring</a:t>
            </a:r>
            <a:r>
              <a:rPr lang="es-ES_tradnl" dirty="0"/>
              <a:t>;</a:t>
            </a:r>
          </a:p>
          <a:p>
            <a:pPr marL="68580" indent="0">
              <a:buNone/>
            </a:pPr>
            <a:r>
              <a:rPr lang="es-ES_tradnl" dirty="0" err="1"/>
              <a:t>public</a:t>
            </a:r>
            <a:r>
              <a:rPr lang="es-ES_tradnl" dirty="0"/>
              <a:t> </a:t>
            </a:r>
            <a:r>
              <a:rPr lang="es-ES_tradnl" dirty="0" err="1"/>
              <a:t>class</a:t>
            </a:r>
            <a:r>
              <a:rPr lang="es-ES_tradnl" dirty="0"/>
              <a:t> </a:t>
            </a:r>
            <a:r>
              <a:rPr lang="es-ES_tradnl" dirty="0" err="1"/>
              <a:t>HelloWorldBean</a:t>
            </a:r>
            <a:r>
              <a:rPr lang="es-ES_tradnl" dirty="0"/>
              <a:t> { </a:t>
            </a:r>
            <a:endParaRPr lang="es-ES_tradnl" dirty="0" smtClean="0"/>
          </a:p>
          <a:p>
            <a:pPr marL="365760" lvl="1" indent="0">
              <a:buNone/>
            </a:pPr>
            <a:r>
              <a:rPr lang="es-ES_tradnl" sz="2400" dirty="0" err="1" smtClean="0"/>
              <a:t>public</a:t>
            </a:r>
            <a:r>
              <a:rPr lang="es-ES_tradnl" sz="2400" dirty="0" smtClean="0"/>
              <a:t> </a:t>
            </a:r>
            <a:r>
              <a:rPr lang="es-ES_tradnl" sz="2400" dirty="0" err="1"/>
              <a:t>String</a:t>
            </a:r>
            <a:r>
              <a:rPr lang="es-ES_tradnl" sz="2400" dirty="0"/>
              <a:t> </a:t>
            </a:r>
            <a:r>
              <a:rPr lang="es-ES_tradnl" sz="2400" dirty="0" err="1"/>
              <a:t>sayHello</a:t>
            </a:r>
            <a:r>
              <a:rPr lang="es-ES_tradnl" sz="2400" dirty="0"/>
              <a:t>() {</a:t>
            </a:r>
          </a:p>
          <a:p>
            <a:pPr marL="640080" lvl="2" indent="0">
              <a:buNone/>
            </a:pPr>
            <a:r>
              <a:rPr lang="es-ES_tradnl" sz="2400" dirty="0" err="1" smtClean="0"/>
              <a:t>return</a:t>
            </a:r>
            <a:r>
              <a:rPr lang="es-ES_tradnl" sz="2400" dirty="0" smtClean="0"/>
              <a:t> </a:t>
            </a:r>
            <a:r>
              <a:rPr lang="es-ES_tradnl" sz="2400" dirty="0"/>
              <a:t>"</a:t>
            </a:r>
            <a:r>
              <a:rPr lang="es-ES_tradnl" sz="2400" dirty="0" err="1"/>
              <a:t>Hello</a:t>
            </a:r>
            <a:r>
              <a:rPr lang="es-ES_tradnl" sz="2400" dirty="0"/>
              <a:t> </a:t>
            </a:r>
            <a:r>
              <a:rPr lang="es-ES_tradnl" sz="2400" dirty="0" err="1"/>
              <a:t>World</a:t>
            </a:r>
            <a:r>
              <a:rPr lang="es-ES_tradnl" sz="2400" dirty="0"/>
              <a:t>";</a:t>
            </a:r>
          </a:p>
          <a:p>
            <a:pPr marL="365760" lvl="1" indent="0">
              <a:buNone/>
            </a:pPr>
            <a:r>
              <a:rPr lang="es-ES_tradnl" sz="2400" dirty="0"/>
              <a:t>}</a:t>
            </a:r>
          </a:p>
          <a:p>
            <a:pPr marL="68580" indent="0">
              <a:buNone/>
            </a:pPr>
            <a:r>
              <a:rPr lang="es-ES_tradnl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3193688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dirty="0" smtClean="0"/>
              <a:t>Configuración general de la auto inyección</a:t>
            </a:r>
            <a:endParaRPr lang="es-ES_tradnl" dirty="0"/>
          </a:p>
        </p:txBody>
      </p:sp>
      <p:pic>
        <p:nvPicPr>
          <p:cNvPr id="4" name="Content Placeholder 3" descr="Screen shot 2011-11-17 at 6.40.29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8938" b="-5893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12539747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dirty="0" smtClean="0"/>
              <a:t>Mezclar auto inyección con la explícita</a:t>
            </a:r>
            <a:endParaRPr lang="es-ES_tradnl" dirty="0"/>
          </a:p>
        </p:txBody>
      </p:sp>
      <p:pic>
        <p:nvPicPr>
          <p:cNvPr id="4" name="Content Placeholder 3" descr="Screen shot 2011-11-17 at 6.41.42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72493" b="-7249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17774122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dirty="0" smtClean="0"/>
              <a:t>Mezclar auto inyección con la explícita</a:t>
            </a:r>
            <a:endParaRPr lang="es-ES_tradnl" dirty="0"/>
          </a:p>
        </p:txBody>
      </p:sp>
      <p:pic>
        <p:nvPicPr>
          <p:cNvPr id="4" name="Content Placeholder 3" descr="Screen shot 2011-11-17 at 6.43.13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70469" b="-7046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67880643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dirty="0" smtClean="0"/>
              <a:t>Inyectando con anotaciones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 smtClean="0"/>
              <a:t>Desde la versión 2.5, una de las formas más interesantes para la inyección de componentes es utilizar anotaciones</a:t>
            </a:r>
          </a:p>
          <a:p>
            <a:r>
              <a:rPr lang="es-ES_tradnl" dirty="0" smtClean="0"/>
              <a:t>No es muy diferente de la que se utiliza en el XML, pero si puede ser más detallada</a:t>
            </a:r>
          </a:p>
          <a:p>
            <a:r>
              <a:rPr lang="es-ES_tradnl" dirty="0" smtClean="0"/>
              <a:t>Por defecto, la inyección basada en anotaciones no está habilitada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56881491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dirty="0" smtClean="0"/>
              <a:t>Inyectando con anotaciones</a:t>
            </a:r>
            <a:endParaRPr lang="es-ES_tradnl" dirty="0"/>
          </a:p>
        </p:txBody>
      </p:sp>
      <p:pic>
        <p:nvPicPr>
          <p:cNvPr id="4" name="Content Placeholder 3" descr="Screen shot 2011-11-17 at 6.46.46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4798" b="-2479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60398849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dirty="0" smtClean="0"/>
              <a:t>Inyectando con anotaciones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 smtClean="0"/>
              <a:t>Spring 3 soporta varias tipos de anotaciones</a:t>
            </a:r>
          </a:p>
          <a:p>
            <a:pPr lvl="1"/>
            <a:r>
              <a:rPr lang="es-ES_tradnl" dirty="0" smtClean="0"/>
              <a:t>@</a:t>
            </a:r>
            <a:r>
              <a:rPr lang="es-ES_tradnl" dirty="0" err="1" smtClean="0"/>
              <a:t>Autowired</a:t>
            </a:r>
            <a:endParaRPr lang="es-ES_tradnl" dirty="0"/>
          </a:p>
          <a:p>
            <a:pPr lvl="1"/>
            <a:r>
              <a:rPr lang="es-ES_tradnl" dirty="0" smtClean="0"/>
              <a:t>@</a:t>
            </a:r>
            <a:r>
              <a:rPr lang="es-ES_tradnl" dirty="0" err="1" smtClean="0"/>
              <a:t>Inject</a:t>
            </a:r>
            <a:r>
              <a:rPr lang="es-ES_tradnl" dirty="0" smtClean="0"/>
              <a:t> (JSR-330)</a:t>
            </a:r>
          </a:p>
          <a:p>
            <a:pPr lvl="1"/>
            <a:r>
              <a:rPr lang="es-ES_tradnl" dirty="0" smtClean="0"/>
              <a:t>@</a:t>
            </a:r>
            <a:r>
              <a:rPr lang="es-ES_tradnl" dirty="0" err="1" smtClean="0"/>
              <a:t>Resource</a:t>
            </a:r>
            <a:r>
              <a:rPr lang="es-ES_tradnl" dirty="0" smtClean="0"/>
              <a:t> (JSR-250)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92311282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@</a:t>
            </a:r>
            <a:r>
              <a:rPr lang="es-ES_tradnl" dirty="0" err="1" smtClean="0"/>
              <a:t>Autowired</a:t>
            </a:r>
            <a:endParaRPr lang="es-ES_tradnl" dirty="0"/>
          </a:p>
        </p:txBody>
      </p:sp>
      <p:pic>
        <p:nvPicPr>
          <p:cNvPr id="6" name="Content Placeholder 5" descr="Screen shot 2011-11-17 at 8.17.08 AM.png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3414" b="-23414"/>
          <a:stretch>
            <a:fillRect/>
          </a:stretch>
        </p:blipFill>
        <p:spPr>
          <a:xfrm>
            <a:off x="1042416" y="2313432"/>
            <a:ext cx="7025818" cy="1750568"/>
          </a:xfrm>
        </p:spPr>
      </p:pic>
      <p:pic>
        <p:nvPicPr>
          <p:cNvPr id="7" name="Content Placeholder 6" descr="Screen shot 2011-11-17 at 8.17.37 AM.png"/>
          <p:cNvPicPr>
            <a:picLocks noGrp="1" noChangeAspect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9011" b="-29011"/>
          <a:stretch>
            <a:fillRect/>
          </a:stretch>
        </p:blipFill>
        <p:spPr>
          <a:xfrm>
            <a:off x="1043490" y="4063999"/>
            <a:ext cx="7021518" cy="1742439"/>
          </a:xfrm>
        </p:spPr>
      </p:pic>
    </p:spTree>
    <p:extLst>
      <p:ext uri="{BB962C8B-B14F-4D97-AF65-F5344CB8AC3E}">
        <p14:creationId xmlns:p14="http://schemas.microsoft.com/office/powerpoint/2010/main" val="6810137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@</a:t>
            </a:r>
            <a:r>
              <a:rPr lang="es-ES_tradnl" dirty="0" err="1" smtClean="0"/>
              <a:t>Autowired</a:t>
            </a:r>
            <a:endParaRPr lang="es-ES_tradnl" dirty="0"/>
          </a:p>
        </p:txBody>
      </p:sp>
      <p:pic>
        <p:nvPicPr>
          <p:cNvPr id="5" name="Content Placeholder 4" descr="Screen shot 2011-11-17 at 8.18.33 AM.png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0278" b="-20278"/>
          <a:stretch>
            <a:fillRect/>
          </a:stretch>
        </p:blipFill>
        <p:spPr>
          <a:xfrm>
            <a:off x="1042416" y="2313432"/>
            <a:ext cx="7022592" cy="1750568"/>
          </a:xfrm>
        </p:spPr>
      </p:pic>
      <p:pic>
        <p:nvPicPr>
          <p:cNvPr id="6" name="Content Placeholder 5" descr="Screen shot 2011-11-17 at 8.18.44 AM.png"/>
          <p:cNvPicPr>
            <a:picLocks noGrp="1" noChangeAspect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1460" b="-31460"/>
          <a:stretch>
            <a:fillRect/>
          </a:stretch>
        </p:blipFill>
        <p:spPr>
          <a:xfrm>
            <a:off x="1043490" y="4063999"/>
            <a:ext cx="7021518" cy="1742439"/>
          </a:xfrm>
        </p:spPr>
      </p:pic>
    </p:spTree>
    <p:extLst>
      <p:ext uri="{BB962C8B-B14F-4D97-AF65-F5344CB8AC3E}">
        <p14:creationId xmlns:p14="http://schemas.microsoft.com/office/powerpoint/2010/main" val="11609953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@</a:t>
            </a:r>
            <a:r>
              <a:rPr lang="es-ES_tradnl" dirty="0" err="1" smtClean="0"/>
              <a:t>Autowired</a:t>
            </a:r>
            <a:endParaRPr lang="es-ES_tradnl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 smtClean="0"/>
              <a:t>Limitantes</a:t>
            </a:r>
          </a:p>
          <a:p>
            <a:pPr lvl="1"/>
            <a:r>
              <a:rPr lang="es-ES_tradnl" dirty="0" smtClean="0"/>
              <a:t>Debe de existir solo un </a:t>
            </a:r>
            <a:r>
              <a:rPr lang="es-ES_tradnl" dirty="0" err="1" smtClean="0"/>
              <a:t>bean</a:t>
            </a:r>
            <a:r>
              <a:rPr lang="es-ES_tradnl" dirty="0" smtClean="0"/>
              <a:t> que aplique para la asignación</a:t>
            </a:r>
          </a:p>
        </p:txBody>
      </p:sp>
    </p:spTree>
    <p:extLst>
      <p:ext uri="{BB962C8B-B14F-4D97-AF65-F5344CB8AC3E}">
        <p14:creationId xmlns:p14="http://schemas.microsoft.com/office/powerpoint/2010/main" val="99111933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@</a:t>
            </a:r>
            <a:r>
              <a:rPr lang="es-ES_tradnl" dirty="0" err="1" smtClean="0"/>
              <a:t>Autowired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1042416" y="2313432"/>
            <a:ext cx="7022592" cy="1750568"/>
          </a:xfrm>
        </p:spPr>
        <p:txBody>
          <a:bodyPr>
            <a:normAutofit/>
          </a:bodyPr>
          <a:lstStyle/>
          <a:p>
            <a:r>
              <a:rPr lang="es-ES_tradnl" dirty="0"/>
              <a:t>Por defecto al poner la anotación @</a:t>
            </a:r>
            <a:r>
              <a:rPr lang="es-ES_tradnl" dirty="0" err="1"/>
              <a:t>Autowired</a:t>
            </a:r>
            <a:r>
              <a:rPr lang="es-ES_tradnl" dirty="0"/>
              <a:t> la propiedad será </a:t>
            </a:r>
            <a:r>
              <a:rPr lang="es-ES_tradnl" dirty="0" smtClean="0"/>
              <a:t>requerida</a:t>
            </a:r>
            <a:endParaRPr lang="es-ES_tradnl" dirty="0"/>
          </a:p>
        </p:txBody>
      </p:sp>
      <p:pic>
        <p:nvPicPr>
          <p:cNvPr id="6" name="Content Placeholder 5" descr="Screen shot 2011-11-17 at 8.24.18 AM.png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1804" b="-41804"/>
          <a:stretch>
            <a:fillRect/>
          </a:stretch>
        </p:blipFill>
        <p:spPr>
          <a:xfrm>
            <a:off x="1379017" y="3540125"/>
            <a:ext cx="6447358" cy="1599712"/>
          </a:xfrm>
        </p:spPr>
      </p:pic>
    </p:spTree>
    <p:extLst>
      <p:ext uri="{BB962C8B-B14F-4D97-AF65-F5344CB8AC3E}">
        <p14:creationId xmlns:p14="http://schemas.microsoft.com/office/powerpoint/2010/main" val="30476085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Acoplamiento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68580" indent="0">
              <a:buNone/>
            </a:pPr>
            <a:r>
              <a:rPr lang="es-ES_tradnl" dirty="0" err="1" smtClean="0"/>
              <a:t>package</a:t>
            </a:r>
            <a:r>
              <a:rPr lang="es-ES_tradnl" dirty="0" smtClean="0"/>
              <a:t> </a:t>
            </a:r>
            <a:r>
              <a:rPr lang="es-ES_tradnl" dirty="0" err="1" smtClean="0"/>
              <a:t>knights</a:t>
            </a:r>
            <a:r>
              <a:rPr lang="es-ES_tradnl" dirty="0"/>
              <a:t>;</a:t>
            </a:r>
          </a:p>
          <a:p>
            <a:pPr marL="68580" indent="0">
              <a:buNone/>
            </a:pPr>
            <a:r>
              <a:rPr lang="es-ES_tradnl" dirty="0" err="1"/>
              <a:t>public</a:t>
            </a:r>
            <a:r>
              <a:rPr lang="es-ES_tradnl" dirty="0"/>
              <a:t> </a:t>
            </a:r>
            <a:r>
              <a:rPr lang="es-ES_tradnl" dirty="0" err="1"/>
              <a:t>class</a:t>
            </a:r>
            <a:r>
              <a:rPr lang="es-ES_tradnl" dirty="0"/>
              <a:t> </a:t>
            </a:r>
            <a:r>
              <a:rPr lang="es-ES_tradnl" dirty="0" err="1"/>
              <a:t>DamselRescuingKnight</a:t>
            </a:r>
            <a:r>
              <a:rPr lang="es-ES_tradnl" dirty="0"/>
              <a:t> </a:t>
            </a:r>
            <a:r>
              <a:rPr lang="es-ES_tradnl" dirty="0" err="1"/>
              <a:t>implements</a:t>
            </a:r>
            <a:r>
              <a:rPr lang="es-ES_tradnl" dirty="0"/>
              <a:t> </a:t>
            </a:r>
            <a:r>
              <a:rPr lang="es-ES_tradnl" dirty="0" err="1"/>
              <a:t>Knight</a:t>
            </a:r>
            <a:r>
              <a:rPr lang="es-ES_tradnl" dirty="0"/>
              <a:t> { </a:t>
            </a:r>
            <a:endParaRPr lang="es-ES_tradnl" dirty="0" smtClean="0"/>
          </a:p>
          <a:p>
            <a:pPr marL="68580" indent="0">
              <a:buNone/>
            </a:pPr>
            <a:r>
              <a:rPr lang="es-ES_tradnl" dirty="0" smtClean="0"/>
              <a:t>  </a:t>
            </a:r>
            <a:r>
              <a:rPr lang="es-ES_tradnl" dirty="0" err="1" smtClean="0"/>
              <a:t>private</a:t>
            </a:r>
            <a:r>
              <a:rPr lang="es-ES_tradnl" dirty="0" smtClean="0"/>
              <a:t> </a:t>
            </a:r>
            <a:r>
              <a:rPr lang="es-ES_tradnl" dirty="0" err="1"/>
              <a:t>RescueDamselQuest</a:t>
            </a:r>
            <a:r>
              <a:rPr lang="es-ES_tradnl" dirty="0"/>
              <a:t> </a:t>
            </a:r>
            <a:r>
              <a:rPr lang="es-ES_tradnl" dirty="0" err="1"/>
              <a:t>quest</a:t>
            </a:r>
            <a:r>
              <a:rPr lang="es-ES_tradnl" dirty="0"/>
              <a:t>;</a:t>
            </a:r>
          </a:p>
          <a:p>
            <a:pPr marL="68580" indent="0">
              <a:buNone/>
            </a:pPr>
            <a:r>
              <a:rPr lang="es-ES_tradnl" dirty="0" smtClean="0"/>
              <a:t>  </a:t>
            </a:r>
            <a:r>
              <a:rPr lang="es-ES_tradnl" dirty="0" err="1" smtClean="0"/>
              <a:t>public</a:t>
            </a:r>
            <a:r>
              <a:rPr lang="es-ES_tradnl" dirty="0" smtClean="0"/>
              <a:t> </a:t>
            </a:r>
            <a:r>
              <a:rPr lang="es-ES_tradnl" dirty="0" err="1"/>
              <a:t>DamselRescuingKnight</a:t>
            </a:r>
            <a:r>
              <a:rPr lang="es-ES_tradnl" dirty="0"/>
              <a:t>() </a:t>
            </a:r>
            <a:r>
              <a:rPr lang="es-ES_tradnl" dirty="0" smtClean="0"/>
              <a:t>{</a:t>
            </a:r>
          </a:p>
          <a:p>
            <a:pPr marL="68580" indent="0">
              <a:buNone/>
            </a:pPr>
            <a:r>
              <a:rPr lang="es-ES_tradnl" dirty="0"/>
              <a:t>	</a:t>
            </a:r>
            <a:r>
              <a:rPr lang="es-ES_tradnl" dirty="0" err="1" smtClean="0"/>
              <a:t>quest</a:t>
            </a:r>
            <a:r>
              <a:rPr lang="es-ES_tradnl" dirty="0" smtClean="0"/>
              <a:t> </a:t>
            </a:r>
            <a:r>
              <a:rPr lang="es-ES_tradnl" dirty="0"/>
              <a:t>= new </a:t>
            </a:r>
            <a:r>
              <a:rPr lang="es-ES_tradnl" dirty="0" err="1"/>
              <a:t>RescueDamselQuest</a:t>
            </a:r>
            <a:r>
              <a:rPr lang="es-ES_tradnl" dirty="0"/>
              <a:t>()</a:t>
            </a:r>
            <a:r>
              <a:rPr lang="es-ES_tradnl" dirty="0" smtClean="0"/>
              <a:t>;</a:t>
            </a:r>
          </a:p>
          <a:p>
            <a:pPr marL="68580" indent="0">
              <a:buNone/>
            </a:pPr>
            <a:r>
              <a:rPr lang="es-ES_tradnl" dirty="0" smtClean="0"/>
              <a:t>  }</a:t>
            </a:r>
            <a:endParaRPr lang="es-ES_tradnl" dirty="0"/>
          </a:p>
          <a:p>
            <a:pPr marL="68580" indent="0">
              <a:buNone/>
            </a:pPr>
            <a:r>
              <a:rPr lang="es-ES_tradnl" dirty="0" smtClean="0"/>
              <a:t>  </a:t>
            </a:r>
            <a:r>
              <a:rPr lang="es-ES_tradnl" dirty="0" err="1" smtClean="0"/>
              <a:t>public</a:t>
            </a:r>
            <a:r>
              <a:rPr lang="es-ES_tradnl" dirty="0" smtClean="0"/>
              <a:t> </a:t>
            </a:r>
            <a:r>
              <a:rPr lang="es-ES_tradnl" dirty="0" err="1"/>
              <a:t>void</a:t>
            </a:r>
            <a:r>
              <a:rPr lang="es-ES_tradnl" dirty="0"/>
              <a:t> </a:t>
            </a:r>
            <a:r>
              <a:rPr lang="es-ES_tradnl" dirty="0" err="1"/>
              <a:t>embarkOnQuest</a:t>
            </a:r>
            <a:r>
              <a:rPr lang="es-ES_tradnl" dirty="0"/>
              <a:t>() </a:t>
            </a:r>
            <a:r>
              <a:rPr lang="es-ES_tradnl" dirty="0" err="1"/>
              <a:t>throws</a:t>
            </a:r>
            <a:r>
              <a:rPr lang="es-ES_tradnl" dirty="0"/>
              <a:t> </a:t>
            </a:r>
            <a:r>
              <a:rPr lang="es-ES_tradnl" dirty="0" err="1"/>
              <a:t>QuestException</a:t>
            </a:r>
            <a:r>
              <a:rPr lang="es-ES_tradnl" dirty="0"/>
              <a:t> { </a:t>
            </a:r>
            <a:endParaRPr lang="es-ES_tradnl" dirty="0" smtClean="0"/>
          </a:p>
          <a:p>
            <a:pPr marL="68580" indent="0">
              <a:buNone/>
            </a:pPr>
            <a:r>
              <a:rPr lang="es-ES_tradnl" dirty="0"/>
              <a:t> </a:t>
            </a:r>
            <a:r>
              <a:rPr lang="es-ES_tradnl" dirty="0" smtClean="0"/>
              <a:t>            </a:t>
            </a:r>
            <a:r>
              <a:rPr lang="es-ES_tradnl" dirty="0" err="1" smtClean="0"/>
              <a:t>quest.embark</a:t>
            </a:r>
            <a:r>
              <a:rPr lang="es-ES_tradnl" dirty="0"/>
              <a:t>();</a:t>
            </a:r>
          </a:p>
          <a:p>
            <a:pPr marL="68580" indent="0">
              <a:buNone/>
            </a:pPr>
            <a:r>
              <a:rPr lang="es-ES_tradnl" dirty="0" smtClean="0"/>
              <a:t>  }</a:t>
            </a:r>
            <a:endParaRPr lang="es-ES_tradnl" dirty="0"/>
          </a:p>
          <a:p>
            <a:pPr marL="68580" indent="0">
              <a:buNone/>
            </a:pPr>
            <a:r>
              <a:rPr lang="es-ES_tradnl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791156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@</a:t>
            </a:r>
            <a:r>
              <a:rPr lang="es-ES_tradnl" dirty="0" err="1" smtClean="0"/>
              <a:t>Autowired</a:t>
            </a:r>
            <a:endParaRPr lang="es-ES_tradnl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s-ES_tradnl" dirty="0" smtClean="0"/>
              <a:t>Nótese que el atributo </a:t>
            </a:r>
            <a:r>
              <a:rPr lang="es-ES_tradnl" i="1" dirty="0" err="1" smtClean="0"/>
              <a:t>required</a:t>
            </a:r>
            <a:r>
              <a:rPr lang="es-ES_tradnl" dirty="0" smtClean="0"/>
              <a:t> puede ser usado donde quiera que utilices la anotación @</a:t>
            </a:r>
            <a:r>
              <a:rPr lang="es-ES_tradnl" dirty="0" err="1" smtClean="0"/>
              <a:t>Autowired</a:t>
            </a:r>
            <a:r>
              <a:rPr lang="es-ES_tradnl" dirty="0" smtClean="0"/>
              <a:t>. Pero cuando es usado en los constructores, solo un constructor puede ser utilizado con la anotación @</a:t>
            </a:r>
            <a:r>
              <a:rPr lang="es-ES_tradnl" dirty="0" err="1" smtClean="0"/>
              <a:t>Autowired</a:t>
            </a:r>
            <a:r>
              <a:rPr lang="es-ES_tradnl" dirty="0" smtClean="0"/>
              <a:t> y el atributo </a:t>
            </a:r>
            <a:r>
              <a:rPr lang="es-ES_tradnl" i="1" dirty="0" err="1" smtClean="0"/>
              <a:t>required</a:t>
            </a:r>
            <a:r>
              <a:rPr lang="es-ES_tradnl" dirty="0" smtClean="0"/>
              <a:t> igual a </a:t>
            </a:r>
            <a:r>
              <a:rPr lang="es-ES_tradnl" i="1" dirty="0" smtClean="0"/>
              <a:t>true</a:t>
            </a:r>
            <a:r>
              <a:rPr lang="es-ES_tradnl" dirty="0" smtClean="0"/>
              <a:t>. </a:t>
            </a:r>
          </a:p>
          <a:p>
            <a:r>
              <a:rPr lang="es-ES_tradnl" dirty="0" smtClean="0"/>
              <a:t>Cuando múltiples constructores son anotados con @</a:t>
            </a:r>
            <a:r>
              <a:rPr lang="es-ES_tradnl" dirty="0" err="1" smtClean="0"/>
              <a:t>Autowired</a:t>
            </a:r>
            <a:r>
              <a:rPr lang="es-ES_tradnl" dirty="0" smtClean="0"/>
              <a:t>, Spring elegirá al constructor que tenga el mayor número de argumentos.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426834730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Seleccionar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1042416" y="2313432"/>
            <a:ext cx="7025818" cy="1750568"/>
          </a:xfrm>
        </p:spPr>
        <p:txBody>
          <a:bodyPr>
            <a:normAutofit lnSpcReduction="10000"/>
          </a:bodyPr>
          <a:lstStyle/>
          <a:p>
            <a:r>
              <a:rPr lang="es-ES_tradnl" dirty="0" smtClean="0"/>
              <a:t>Puede darse el caso de que tengamos varios </a:t>
            </a:r>
            <a:r>
              <a:rPr lang="es-ES_tradnl" dirty="0" err="1" smtClean="0"/>
              <a:t>beans</a:t>
            </a:r>
            <a:r>
              <a:rPr lang="es-ES_tradnl" dirty="0" smtClean="0"/>
              <a:t> que cumplan con los requisitos para un @</a:t>
            </a:r>
            <a:r>
              <a:rPr lang="es-ES_tradnl" dirty="0" err="1" smtClean="0"/>
              <a:t>Autowired</a:t>
            </a:r>
            <a:r>
              <a:rPr lang="es-ES_tradnl" dirty="0" smtClean="0"/>
              <a:t>. En este caso Spring lanzará la excepción </a:t>
            </a:r>
            <a:r>
              <a:rPr lang="es-ES_tradnl" dirty="0" err="1" smtClean="0"/>
              <a:t>NoSuchBeanDefinitionException</a:t>
            </a:r>
            <a:endParaRPr lang="es-ES_tradnl" dirty="0" smtClean="0"/>
          </a:p>
        </p:txBody>
      </p:sp>
      <p:pic>
        <p:nvPicPr>
          <p:cNvPr id="5" name="Content Placeholder 4" descr="Screen shot 2011-11-17 at 8.34.43 AM.png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046" b="-5046"/>
          <a:stretch>
            <a:fillRect/>
          </a:stretch>
        </p:blipFill>
        <p:spPr>
          <a:xfrm>
            <a:off x="1042988" y="4064000"/>
            <a:ext cx="7021512" cy="1743075"/>
          </a:xfrm>
        </p:spPr>
      </p:pic>
    </p:spTree>
    <p:extLst>
      <p:ext uri="{BB962C8B-B14F-4D97-AF65-F5344CB8AC3E}">
        <p14:creationId xmlns:p14="http://schemas.microsoft.com/office/powerpoint/2010/main" val="2031614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Seleccionar</a:t>
            </a:r>
            <a:endParaRPr lang="es-ES_tradnl" dirty="0"/>
          </a:p>
        </p:txBody>
      </p:sp>
      <p:pic>
        <p:nvPicPr>
          <p:cNvPr id="5" name="Content Placeholder 4" descr="Screen shot 2011-11-17 at 8.35.26 AM.png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4212" b="-44212"/>
          <a:stretch>
            <a:fillRect/>
          </a:stretch>
        </p:blipFill>
        <p:spPr>
          <a:xfrm>
            <a:off x="1042416" y="2313432"/>
            <a:ext cx="7022592" cy="1750568"/>
          </a:xfrm>
        </p:spPr>
      </p:pic>
      <p:pic>
        <p:nvPicPr>
          <p:cNvPr id="6" name="Content Placeholder 5" descr="Screen shot 2011-11-17 at 8.36.27 AM.png"/>
          <p:cNvPicPr>
            <a:picLocks noGrp="1" noChangeAspect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1751" b="-11751"/>
          <a:stretch>
            <a:fillRect/>
          </a:stretch>
        </p:blipFill>
        <p:spPr>
          <a:xfrm>
            <a:off x="1043490" y="4063999"/>
            <a:ext cx="7021518" cy="1742439"/>
          </a:xfrm>
        </p:spPr>
      </p:pic>
    </p:spTree>
    <p:extLst>
      <p:ext uri="{BB962C8B-B14F-4D97-AF65-F5344CB8AC3E}">
        <p14:creationId xmlns:p14="http://schemas.microsoft.com/office/powerpoint/2010/main" val="100895952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@</a:t>
            </a:r>
            <a:r>
              <a:rPr lang="es-ES_tradnl" dirty="0" err="1" smtClean="0"/>
              <a:t>Inject</a:t>
            </a:r>
            <a:endParaRPr lang="es-ES_tradnl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1042416" y="2313432"/>
            <a:ext cx="7022592" cy="1750568"/>
          </a:xfrm>
        </p:spPr>
        <p:txBody>
          <a:bodyPr>
            <a:normAutofit fontScale="92500" lnSpcReduction="10000"/>
          </a:bodyPr>
          <a:lstStyle/>
          <a:p>
            <a:r>
              <a:rPr lang="es-ES_tradnl" dirty="0" smtClean="0"/>
              <a:t>En un esfuerzo para unificar el modelo de programación entre las distintas infraestructuras de dependencias, la JCP publicó la especificación de Inyección de Dependencias para Java (JSR-330)</a:t>
            </a:r>
            <a:endParaRPr lang="es-ES_tradnl" dirty="0"/>
          </a:p>
        </p:txBody>
      </p:sp>
      <p:pic>
        <p:nvPicPr>
          <p:cNvPr id="8" name="Content Placeholder 7" descr="Screen shot 2011-11-17 at 8.40.53 AM.png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2232" b="-32232"/>
          <a:stretch>
            <a:fillRect/>
          </a:stretch>
        </p:blipFill>
        <p:spPr>
          <a:xfrm>
            <a:off x="1042988" y="4064000"/>
            <a:ext cx="7021512" cy="1743075"/>
          </a:xfrm>
        </p:spPr>
      </p:pic>
    </p:spTree>
    <p:extLst>
      <p:ext uri="{BB962C8B-B14F-4D97-AF65-F5344CB8AC3E}">
        <p14:creationId xmlns:p14="http://schemas.microsoft.com/office/powerpoint/2010/main" val="201883270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@</a:t>
            </a:r>
            <a:r>
              <a:rPr lang="es-ES_tradnl" dirty="0" err="1" smtClean="0"/>
              <a:t>Inject</a:t>
            </a:r>
            <a:endParaRPr lang="es-ES_tradnl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 smtClean="0"/>
              <a:t>Puede ser usado para inyectar propiedades, métodos y constructores</a:t>
            </a:r>
          </a:p>
          <a:p>
            <a:r>
              <a:rPr lang="es-ES_tradnl" dirty="0" smtClean="0"/>
              <a:t>No tiene el atributo </a:t>
            </a:r>
            <a:r>
              <a:rPr lang="es-ES_tradnl" i="1" dirty="0" err="1" smtClean="0"/>
              <a:t>required</a:t>
            </a:r>
            <a:endParaRPr lang="es-ES_tradnl" i="1" dirty="0" smtClean="0"/>
          </a:p>
          <a:p>
            <a:r>
              <a:rPr lang="es-ES_tradnl" dirty="0" smtClean="0"/>
              <a:t>Por lo que si no viene un atributo lanzará una excepción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426241583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@</a:t>
            </a:r>
            <a:r>
              <a:rPr lang="es-ES_tradnl" dirty="0" err="1" smtClean="0"/>
              <a:t>Inject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1042416" y="2313432"/>
            <a:ext cx="7022592" cy="1750568"/>
          </a:xfrm>
        </p:spPr>
        <p:txBody>
          <a:bodyPr>
            <a:normAutofit/>
          </a:bodyPr>
          <a:lstStyle/>
          <a:p>
            <a:r>
              <a:rPr lang="es-ES_tradnl" dirty="0" smtClean="0"/>
              <a:t>Para seleccionar un objeto con esta anotación hay que usar la anotación @</a:t>
            </a:r>
            <a:r>
              <a:rPr lang="es-ES_tradnl" dirty="0" err="1" smtClean="0"/>
              <a:t>Named</a:t>
            </a:r>
            <a:endParaRPr lang="es-ES_tradnl" dirty="0"/>
          </a:p>
        </p:txBody>
      </p:sp>
      <p:pic>
        <p:nvPicPr>
          <p:cNvPr id="5" name="Content Placeholder 4" descr="Screen shot 2011-11-17 at 9.55.47 AM.png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9667" b="-9667"/>
          <a:stretch>
            <a:fillRect/>
          </a:stretch>
        </p:blipFill>
        <p:spPr>
          <a:xfrm>
            <a:off x="1042416" y="4063999"/>
            <a:ext cx="7022592" cy="1742439"/>
          </a:xfrm>
        </p:spPr>
      </p:pic>
    </p:spTree>
    <p:extLst>
      <p:ext uri="{BB962C8B-B14F-4D97-AF65-F5344CB8AC3E}">
        <p14:creationId xmlns:p14="http://schemas.microsoft.com/office/powerpoint/2010/main" val="62975148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@</a:t>
            </a:r>
            <a:r>
              <a:rPr lang="es-ES_tradnl" dirty="0" err="1" smtClean="0"/>
              <a:t>Value</a:t>
            </a:r>
            <a:endParaRPr lang="es-ES_tradnl" dirty="0"/>
          </a:p>
        </p:txBody>
      </p:sp>
      <p:pic>
        <p:nvPicPr>
          <p:cNvPr id="5" name="Content Placeholder 4" descr="Screen shot 2011-11-17 at 9.59.04 AM.png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6470" b="-46470"/>
          <a:stretch>
            <a:fillRect/>
          </a:stretch>
        </p:blipFill>
        <p:spPr>
          <a:xfrm>
            <a:off x="1042416" y="2313432"/>
            <a:ext cx="7022592" cy="1750568"/>
          </a:xfrm>
        </p:spPr>
      </p:pic>
      <p:pic>
        <p:nvPicPr>
          <p:cNvPr id="6" name="Content Placeholder 5" descr="Screen shot 2011-11-17 at 9.59.21 AM.png"/>
          <p:cNvPicPr>
            <a:picLocks noGrp="1" noChangeAspect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84605" b="-84605"/>
          <a:stretch>
            <a:fillRect/>
          </a:stretch>
        </p:blipFill>
        <p:spPr>
          <a:xfrm>
            <a:off x="1042416" y="4063999"/>
            <a:ext cx="7022592" cy="1742439"/>
          </a:xfrm>
        </p:spPr>
      </p:pic>
    </p:spTree>
    <p:extLst>
      <p:ext uri="{BB962C8B-B14F-4D97-AF65-F5344CB8AC3E}">
        <p14:creationId xmlns:p14="http://schemas.microsoft.com/office/powerpoint/2010/main" val="223180214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dirty="0" smtClean="0"/>
              <a:t>Descubrimiento automático</a:t>
            </a:r>
            <a:endParaRPr lang="es-ES_tradnl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 smtClean="0"/>
              <a:t>Cuando agregamos &lt;</a:t>
            </a:r>
            <a:r>
              <a:rPr lang="es-ES_tradnl" dirty="0" err="1" smtClean="0"/>
              <a:t>context:annotation-config</a:t>
            </a:r>
            <a:r>
              <a:rPr lang="es-ES_tradnl" dirty="0" smtClean="0"/>
              <a:t>&gt; a la configuración, le informamos a Spring que lea ciertas anotaciones de nuestras clases para configurarlos </a:t>
            </a:r>
            <a:r>
              <a:rPr lang="es-ES_tradnl" dirty="0" err="1" smtClean="0"/>
              <a:t>beans</a:t>
            </a:r>
            <a:r>
              <a:rPr lang="es-ES_tradnl" dirty="0" smtClean="0"/>
              <a:t>, pero aún es necesario declarar los </a:t>
            </a:r>
            <a:r>
              <a:rPr lang="es-ES_tradnl" dirty="0" err="1" smtClean="0"/>
              <a:t>beans</a:t>
            </a:r>
            <a:r>
              <a:rPr lang="es-ES_tradnl" dirty="0" smtClean="0"/>
              <a:t> dentro del XML.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82429870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dirty="0" smtClean="0"/>
              <a:t>Descubrimiento automático</a:t>
            </a:r>
            <a:endParaRPr lang="es-ES_tradnl" dirty="0"/>
          </a:p>
        </p:txBody>
      </p:sp>
      <p:pic>
        <p:nvPicPr>
          <p:cNvPr id="4" name="Content Placeholder 3" descr="Screen shot 2011-11-17 at 10.03.46 AM.png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2203" b="-52203"/>
          <a:stretch>
            <a:fillRect/>
          </a:stretch>
        </p:blipFill>
        <p:spPr>
          <a:xfrm>
            <a:off x="1042416" y="2313432"/>
            <a:ext cx="7022592" cy="1750568"/>
          </a:xfrm>
        </p:spPr>
      </p:pic>
      <p:sp>
        <p:nvSpPr>
          <p:cNvPr id="5" name="Content Placeholder 4"/>
          <p:cNvSpPr>
            <a:spLocks noGrp="1"/>
          </p:cNvSpPr>
          <p:nvPr>
            <p:ph sz="quarter" idx="14"/>
          </p:nvPr>
        </p:nvSpPr>
        <p:spPr>
          <a:xfrm>
            <a:off x="1042416" y="4063999"/>
            <a:ext cx="7022592" cy="1742439"/>
          </a:xfrm>
        </p:spPr>
        <p:txBody>
          <a:bodyPr/>
          <a:lstStyle/>
          <a:p>
            <a:r>
              <a:rPr lang="es-ES_tradnl" dirty="0" smtClean="0"/>
              <a:t>Esta instrucción hace todo lo que la configuración anterior hace pero además da de alta los </a:t>
            </a:r>
            <a:r>
              <a:rPr lang="es-ES_tradnl" dirty="0" err="1" smtClean="0"/>
              <a:t>beans</a:t>
            </a:r>
            <a:r>
              <a:rPr lang="es-ES_tradnl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5722106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dirty="0" smtClean="0"/>
              <a:t>Descubrimiento automático</a:t>
            </a:r>
            <a:endParaRPr lang="es-ES_tradnl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s-ES_tradnl" dirty="0" smtClean="0"/>
              <a:t>Por defecto, el </a:t>
            </a:r>
            <a:r>
              <a:rPr lang="es-ES_tradnl" dirty="0" err="1" smtClean="0"/>
              <a:t>component-scan</a:t>
            </a:r>
            <a:r>
              <a:rPr lang="es-ES_tradnl" dirty="0" smtClean="0"/>
              <a:t> busca clases anotadas con los estereotipos siguientes:</a:t>
            </a:r>
          </a:p>
          <a:p>
            <a:pPr lvl="1"/>
            <a:r>
              <a:rPr lang="es-ES_tradnl" dirty="0" smtClean="0"/>
              <a:t>@</a:t>
            </a:r>
            <a:r>
              <a:rPr lang="es-ES_tradnl" dirty="0" err="1" smtClean="0"/>
              <a:t>Component</a:t>
            </a:r>
            <a:endParaRPr lang="es-ES_tradnl" dirty="0" smtClean="0"/>
          </a:p>
          <a:p>
            <a:pPr lvl="1"/>
            <a:r>
              <a:rPr lang="es-ES_tradnl" dirty="0" smtClean="0"/>
              <a:t>@</a:t>
            </a:r>
            <a:r>
              <a:rPr lang="es-ES_tradnl" dirty="0" err="1" smtClean="0"/>
              <a:t>Controller</a:t>
            </a:r>
            <a:endParaRPr lang="es-ES_tradnl" dirty="0" smtClean="0"/>
          </a:p>
          <a:p>
            <a:pPr lvl="1"/>
            <a:r>
              <a:rPr lang="es-ES_tradnl" dirty="0" smtClean="0"/>
              <a:t>@</a:t>
            </a:r>
            <a:r>
              <a:rPr lang="es-ES_tradnl" dirty="0" err="1" smtClean="0"/>
              <a:t>Repository</a:t>
            </a:r>
            <a:endParaRPr lang="es-ES_tradnl" dirty="0" smtClean="0"/>
          </a:p>
          <a:p>
            <a:pPr lvl="1"/>
            <a:r>
              <a:rPr lang="es-ES_tradnl" dirty="0" smtClean="0"/>
              <a:t>@</a:t>
            </a:r>
            <a:r>
              <a:rPr lang="es-ES_tradnl" dirty="0" err="1" smtClean="0"/>
              <a:t>Service</a:t>
            </a:r>
            <a:endParaRPr lang="es-ES_tradnl" dirty="0" smtClean="0"/>
          </a:p>
          <a:p>
            <a:pPr lvl="1"/>
            <a:r>
              <a:rPr lang="es-ES_tradnl" dirty="0" smtClean="0"/>
              <a:t>Cualquier anotación propia que se encuentra anotada con @</a:t>
            </a:r>
            <a:r>
              <a:rPr lang="es-ES_tradnl" dirty="0" err="1" smtClean="0"/>
              <a:t>Component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824574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Desacoplamiento (DI)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68580" indent="0">
              <a:buNone/>
            </a:pPr>
            <a:r>
              <a:rPr lang="es-ES_tradnl" dirty="0" err="1" smtClean="0"/>
              <a:t>package</a:t>
            </a:r>
            <a:r>
              <a:rPr lang="es-ES_tradnl" dirty="0" smtClean="0"/>
              <a:t> </a:t>
            </a:r>
            <a:r>
              <a:rPr lang="es-ES_tradnl" dirty="0" err="1" smtClean="0"/>
              <a:t>knights</a:t>
            </a:r>
            <a:r>
              <a:rPr lang="es-ES_tradnl" dirty="0"/>
              <a:t>;</a:t>
            </a:r>
          </a:p>
          <a:p>
            <a:pPr marL="68580" indent="0">
              <a:buNone/>
            </a:pPr>
            <a:r>
              <a:rPr lang="es-ES_tradnl" dirty="0" err="1"/>
              <a:t>public</a:t>
            </a:r>
            <a:r>
              <a:rPr lang="es-ES_tradnl" dirty="0"/>
              <a:t> </a:t>
            </a:r>
            <a:r>
              <a:rPr lang="es-ES_tradnl" dirty="0" err="1"/>
              <a:t>class</a:t>
            </a:r>
            <a:r>
              <a:rPr lang="es-ES_tradnl" dirty="0"/>
              <a:t> </a:t>
            </a:r>
            <a:r>
              <a:rPr lang="es-ES_tradnl" dirty="0" err="1"/>
              <a:t>BraveKnight</a:t>
            </a:r>
            <a:r>
              <a:rPr lang="es-ES_tradnl" dirty="0"/>
              <a:t> </a:t>
            </a:r>
            <a:r>
              <a:rPr lang="es-ES_tradnl" dirty="0" err="1"/>
              <a:t>implements</a:t>
            </a:r>
            <a:r>
              <a:rPr lang="es-ES_tradnl" dirty="0"/>
              <a:t> </a:t>
            </a:r>
            <a:r>
              <a:rPr lang="es-ES_tradnl" dirty="0" err="1"/>
              <a:t>Knight</a:t>
            </a:r>
            <a:r>
              <a:rPr lang="es-ES_tradnl" dirty="0"/>
              <a:t> { </a:t>
            </a:r>
            <a:endParaRPr lang="es-ES_tradnl" dirty="0" smtClean="0"/>
          </a:p>
          <a:p>
            <a:pPr marL="68580" indent="0">
              <a:buNone/>
            </a:pPr>
            <a:r>
              <a:rPr lang="es-ES_tradnl" dirty="0" smtClean="0"/>
              <a:t>  </a:t>
            </a:r>
            <a:r>
              <a:rPr lang="es-ES_tradnl" dirty="0" err="1" smtClean="0"/>
              <a:t>private</a:t>
            </a:r>
            <a:r>
              <a:rPr lang="es-ES_tradnl" dirty="0" smtClean="0"/>
              <a:t> </a:t>
            </a:r>
            <a:r>
              <a:rPr lang="es-ES_tradnl" dirty="0" err="1"/>
              <a:t>Quest</a:t>
            </a:r>
            <a:r>
              <a:rPr lang="es-ES_tradnl" dirty="0"/>
              <a:t> </a:t>
            </a:r>
            <a:r>
              <a:rPr lang="es-ES_tradnl" dirty="0" err="1"/>
              <a:t>quest</a:t>
            </a:r>
            <a:r>
              <a:rPr lang="es-ES_tradnl" dirty="0" smtClean="0"/>
              <a:t>;</a:t>
            </a:r>
          </a:p>
          <a:p>
            <a:pPr marL="68580" indent="0">
              <a:buNone/>
            </a:pPr>
            <a:r>
              <a:rPr lang="es-ES_tradnl" dirty="0" smtClean="0"/>
              <a:t>  </a:t>
            </a:r>
            <a:r>
              <a:rPr lang="es-ES_tradnl" dirty="0" err="1" smtClean="0"/>
              <a:t>public</a:t>
            </a:r>
            <a:r>
              <a:rPr lang="es-ES_tradnl" dirty="0" smtClean="0"/>
              <a:t> </a:t>
            </a:r>
            <a:r>
              <a:rPr lang="es-ES_tradnl" dirty="0" err="1"/>
              <a:t>BraveKnight</a:t>
            </a:r>
            <a:r>
              <a:rPr lang="es-ES_tradnl" dirty="0"/>
              <a:t>(</a:t>
            </a:r>
            <a:r>
              <a:rPr lang="es-ES_tradnl" dirty="0" err="1"/>
              <a:t>Quest</a:t>
            </a:r>
            <a:r>
              <a:rPr lang="es-ES_tradnl" dirty="0"/>
              <a:t> </a:t>
            </a:r>
            <a:r>
              <a:rPr lang="es-ES_tradnl" dirty="0" err="1"/>
              <a:t>quest</a:t>
            </a:r>
            <a:r>
              <a:rPr lang="es-ES_tradnl" dirty="0"/>
              <a:t>) { </a:t>
            </a:r>
          </a:p>
          <a:p>
            <a:pPr marL="68580" indent="0">
              <a:buNone/>
            </a:pPr>
            <a:r>
              <a:rPr lang="es-ES_tradnl" dirty="0" smtClean="0"/>
              <a:t>    </a:t>
            </a:r>
            <a:r>
              <a:rPr lang="es-ES_tradnl" dirty="0" err="1" smtClean="0"/>
              <a:t>this.quest</a:t>
            </a:r>
            <a:r>
              <a:rPr lang="es-ES_tradnl" dirty="0" smtClean="0"/>
              <a:t> </a:t>
            </a:r>
            <a:r>
              <a:rPr lang="es-ES_tradnl" dirty="0"/>
              <a:t>= </a:t>
            </a:r>
            <a:r>
              <a:rPr lang="es-ES_tradnl" dirty="0" err="1"/>
              <a:t>quest</a:t>
            </a:r>
            <a:r>
              <a:rPr lang="es-ES_tradnl" dirty="0"/>
              <a:t>;</a:t>
            </a:r>
          </a:p>
          <a:p>
            <a:pPr marL="68580" indent="0">
              <a:buNone/>
            </a:pPr>
            <a:r>
              <a:rPr lang="es-ES_tradnl" dirty="0" smtClean="0"/>
              <a:t>  }</a:t>
            </a:r>
            <a:endParaRPr lang="es-ES_tradnl" dirty="0"/>
          </a:p>
          <a:p>
            <a:pPr marL="68580" indent="0">
              <a:buNone/>
            </a:pPr>
            <a:endParaRPr lang="es-ES_tradnl" dirty="0"/>
          </a:p>
          <a:p>
            <a:pPr marL="68580" indent="0">
              <a:buNone/>
            </a:pPr>
            <a:r>
              <a:rPr lang="es-ES_tradnl" dirty="0" smtClean="0"/>
              <a:t>  </a:t>
            </a:r>
            <a:r>
              <a:rPr lang="es-ES_tradnl" dirty="0" err="1" smtClean="0"/>
              <a:t>public</a:t>
            </a:r>
            <a:r>
              <a:rPr lang="es-ES_tradnl" dirty="0" smtClean="0"/>
              <a:t> </a:t>
            </a:r>
            <a:r>
              <a:rPr lang="es-ES_tradnl" dirty="0" err="1"/>
              <a:t>void</a:t>
            </a:r>
            <a:r>
              <a:rPr lang="es-ES_tradnl" dirty="0"/>
              <a:t> </a:t>
            </a:r>
            <a:r>
              <a:rPr lang="es-ES_tradnl" dirty="0" err="1"/>
              <a:t>embarkOnQuest</a:t>
            </a:r>
            <a:r>
              <a:rPr lang="es-ES_tradnl" dirty="0"/>
              <a:t>() </a:t>
            </a:r>
            <a:r>
              <a:rPr lang="es-ES_tradnl" dirty="0" err="1" smtClean="0"/>
              <a:t>throws</a:t>
            </a:r>
            <a:r>
              <a:rPr lang="es-ES_tradnl" dirty="0" smtClean="0"/>
              <a:t> </a:t>
            </a:r>
            <a:r>
              <a:rPr lang="es-ES_tradnl" dirty="0" err="1" smtClean="0"/>
              <a:t>QuestException</a:t>
            </a:r>
            <a:r>
              <a:rPr lang="es-ES_tradnl" dirty="0" smtClean="0"/>
              <a:t> </a:t>
            </a:r>
            <a:r>
              <a:rPr lang="es-ES_tradnl" dirty="0"/>
              <a:t>{ </a:t>
            </a:r>
            <a:endParaRPr lang="es-ES_tradnl" dirty="0" smtClean="0"/>
          </a:p>
          <a:p>
            <a:pPr marL="68580" indent="0">
              <a:buNone/>
            </a:pPr>
            <a:r>
              <a:rPr lang="es-ES_tradnl" dirty="0" smtClean="0"/>
              <a:t>    </a:t>
            </a:r>
            <a:r>
              <a:rPr lang="es-ES_tradnl" dirty="0" err="1" smtClean="0"/>
              <a:t>quest.embark</a:t>
            </a:r>
            <a:r>
              <a:rPr lang="es-ES_tradnl" dirty="0"/>
              <a:t>();</a:t>
            </a:r>
          </a:p>
          <a:p>
            <a:pPr marL="68580" indent="0">
              <a:buNone/>
            </a:pPr>
            <a:r>
              <a:rPr lang="es-ES_tradnl" dirty="0" smtClean="0"/>
              <a:t>  }</a:t>
            </a:r>
            <a:endParaRPr lang="es-ES_tradnl" dirty="0"/>
          </a:p>
          <a:p>
            <a:pPr marL="68580" indent="0">
              <a:buNone/>
            </a:pPr>
            <a:r>
              <a:rPr lang="es-ES_tradnl" dirty="0" smtClean="0"/>
              <a:t>}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0870929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dirty="0" smtClean="0"/>
              <a:t>Descubrimiento automático</a:t>
            </a:r>
            <a:endParaRPr lang="es-ES_tradnl" dirty="0"/>
          </a:p>
        </p:txBody>
      </p:sp>
      <p:pic>
        <p:nvPicPr>
          <p:cNvPr id="4" name="Content Placeholder 3" descr="Screen shot 2011-11-17 at 10.10.05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6250" b="-1625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1463628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dirty="0" smtClean="0"/>
              <a:t>Descubrimiento automático</a:t>
            </a:r>
            <a:endParaRPr lang="es-ES_tradnl" dirty="0"/>
          </a:p>
        </p:txBody>
      </p:sp>
      <p:pic>
        <p:nvPicPr>
          <p:cNvPr id="5" name="Content Placeholder 4" descr="Screen shot 2011-11-17 at 10.10.55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01458" b="-10145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55685644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dirty="0" smtClean="0"/>
              <a:t>Descubrimiento automático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 smtClean="0"/>
              <a:t>Filtrado</a:t>
            </a:r>
          </a:p>
          <a:p>
            <a:pPr lvl="1"/>
            <a:r>
              <a:rPr lang="es-ES_tradnl" dirty="0" smtClean="0"/>
              <a:t>Se puede filtrar el escaneo de clases ya sea para incluir o excluir</a:t>
            </a:r>
          </a:p>
          <a:p>
            <a:pPr lvl="2"/>
            <a:r>
              <a:rPr lang="es-ES_tradnl" dirty="0" smtClean="0"/>
              <a:t>&lt;</a:t>
            </a:r>
            <a:r>
              <a:rPr lang="es-ES_tradnl" dirty="0" err="1" smtClean="0"/>
              <a:t>context:include-filter</a:t>
            </a:r>
            <a:r>
              <a:rPr lang="es-ES_tradnl" dirty="0" smtClean="0"/>
              <a:t>&gt;</a:t>
            </a:r>
          </a:p>
          <a:p>
            <a:pPr lvl="2"/>
            <a:r>
              <a:rPr lang="es-ES_tradnl" dirty="0" smtClean="0"/>
              <a:t>&lt;</a:t>
            </a:r>
            <a:r>
              <a:rPr lang="es-ES_tradnl" dirty="0" err="1" smtClean="0"/>
              <a:t>context:exclude-filter</a:t>
            </a:r>
            <a:r>
              <a:rPr lang="es-ES_tradnl" dirty="0" smtClean="0"/>
              <a:t>&gt;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25041347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dirty="0" smtClean="0"/>
              <a:t>Descubrimiento automático</a:t>
            </a:r>
            <a:endParaRPr lang="es-ES_tradnl" dirty="0"/>
          </a:p>
        </p:txBody>
      </p:sp>
      <p:pic>
        <p:nvPicPr>
          <p:cNvPr id="4" name="Content Placeholder 3" descr="Screen shot 2011-11-17 at 10.15.09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98732" b="-9873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51515656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dirty="0" smtClean="0"/>
              <a:t>Descubrimiento automático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s-ES_tradnl" dirty="0" smtClean="0"/>
              <a:t>Tipos de Filtros</a:t>
            </a:r>
          </a:p>
          <a:p>
            <a:pPr lvl="1"/>
            <a:r>
              <a:rPr lang="es-ES_tradnl" dirty="0" err="1" smtClean="0"/>
              <a:t>annotation</a:t>
            </a:r>
            <a:endParaRPr lang="es-ES_tradnl" dirty="0" smtClean="0"/>
          </a:p>
          <a:p>
            <a:pPr lvl="2"/>
            <a:r>
              <a:rPr lang="es-ES_tradnl" dirty="0" smtClean="0"/>
              <a:t>Elige las clases que tienen cierta anotación a nivel Tipo</a:t>
            </a:r>
          </a:p>
          <a:p>
            <a:pPr lvl="1"/>
            <a:r>
              <a:rPr lang="es-ES_tradnl" dirty="0" err="1" smtClean="0"/>
              <a:t>assignable</a:t>
            </a:r>
            <a:endParaRPr lang="es-ES_tradnl" dirty="0" smtClean="0"/>
          </a:p>
          <a:p>
            <a:pPr lvl="2"/>
            <a:r>
              <a:rPr lang="es-ES_tradnl" dirty="0" smtClean="0"/>
              <a:t>Elige las clases que pueden ser asignadas al Tipo especificado en el atributo </a:t>
            </a:r>
            <a:r>
              <a:rPr lang="es-ES_tradnl" i="1" dirty="0" err="1" smtClean="0"/>
              <a:t>expression</a:t>
            </a:r>
            <a:endParaRPr lang="es-ES_tradnl" dirty="0" smtClean="0"/>
          </a:p>
          <a:p>
            <a:pPr lvl="1"/>
            <a:r>
              <a:rPr lang="es-ES_tradnl" dirty="0" err="1" smtClean="0"/>
              <a:t>aspectj</a:t>
            </a:r>
            <a:endParaRPr lang="es-ES_tradnl" dirty="0" smtClean="0"/>
          </a:p>
          <a:p>
            <a:pPr lvl="2"/>
            <a:r>
              <a:rPr lang="es-ES_tradnl" dirty="0" smtClean="0"/>
              <a:t>Elige las clases que </a:t>
            </a:r>
            <a:r>
              <a:rPr lang="es-ES_tradnl" dirty="0" err="1" smtClean="0"/>
              <a:t>concidan</a:t>
            </a:r>
            <a:r>
              <a:rPr lang="es-ES_tradnl" dirty="0" smtClean="0"/>
              <a:t> con el tipo </a:t>
            </a:r>
            <a:r>
              <a:rPr lang="es-ES_tradnl" dirty="0" err="1" smtClean="0"/>
              <a:t>AspectJ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32295072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dirty="0" smtClean="0"/>
              <a:t>Descubrimiento automático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 smtClean="0"/>
              <a:t>Tipos de Filtros (cont.)</a:t>
            </a:r>
          </a:p>
          <a:p>
            <a:pPr lvl="1"/>
            <a:r>
              <a:rPr lang="es-ES_tradnl" dirty="0" err="1" smtClean="0"/>
              <a:t>custom</a:t>
            </a:r>
            <a:endParaRPr lang="es-ES_tradnl" dirty="0" smtClean="0"/>
          </a:p>
          <a:p>
            <a:pPr lvl="2"/>
            <a:r>
              <a:rPr lang="es-ES_tradnl" dirty="0" smtClean="0"/>
              <a:t>Usa una clase que implemente a </a:t>
            </a:r>
            <a:r>
              <a:rPr lang="es-ES_tradnl" dirty="0" err="1" smtClean="0"/>
              <a:t>org.springframework.core.type.TypeFilter</a:t>
            </a:r>
            <a:endParaRPr lang="es-ES_tradnl" dirty="0" smtClean="0"/>
          </a:p>
          <a:p>
            <a:pPr lvl="1"/>
            <a:r>
              <a:rPr lang="es-ES_tradnl" dirty="0" err="1"/>
              <a:t>r</a:t>
            </a:r>
            <a:r>
              <a:rPr lang="es-ES_tradnl" dirty="0" err="1" smtClean="0"/>
              <a:t>egex</a:t>
            </a:r>
            <a:endParaRPr lang="es-ES_tradnl" dirty="0" smtClean="0"/>
          </a:p>
          <a:p>
            <a:pPr lvl="2"/>
            <a:r>
              <a:rPr lang="es-ES_tradnl" dirty="0" smtClean="0"/>
              <a:t>Elige las clases que sus nombres coincidan con la expresión regular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10972617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dirty="0" smtClean="0"/>
              <a:t>Descubrimiento automático</a:t>
            </a:r>
            <a:endParaRPr lang="es-ES_tradnl" dirty="0"/>
          </a:p>
        </p:txBody>
      </p:sp>
      <p:pic>
        <p:nvPicPr>
          <p:cNvPr id="4" name="Content Placeholder 3" descr="Screen shot 2011-11-17 at 10.20.40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4408" b="-5440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93531766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Ejercicio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 smtClean="0"/>
              <a:t>Migrar Lote de carros a Spring / Maven / JUnit / </a:t>
            </a:r>
            <a:r>
              <a:rPr lang="es-ES_tradnl" dirty="0" err="1" smtClean="0"/>
              <a:t>Mockito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0689634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AOP</a:t>
            </a:r>
            <a:endParaRPr lang="es-ES_tradnl" dirty="0"/>
          </a:p>
        </p:txBody>
      </p:sp>
      <p:pic>
        <p:nvPicPr>
          <p:cNvPr id="4" name="Content Placeholder 3" descr="Screen shot 2011-11-17 at 10.25.00 AM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379" r="-837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26199982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AOP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/>
              <a:t>La herencia puede ayudarnos a resolver este problema, pero en cuanto el sistema crezca, tendremos un modelo complejo y tendremos que saber mucho de este para poder hacer las llamadas correctas.</a:t>
            </a:r>
          </a:p>
          <a:p>
            <a:r>
              <a:rPr lang="es-ES_tradnl" dirty="0" smtClean="0"/>
              <a:t>Los aspectos nos ofrecen una alternativa que puede ser mas limpia en muchos casos.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88096540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ustin">
  <a:themeElements>
    <a:clrScheme name="Austin">
      <a:dk1>
        <a:sysClr val="windowText" lastClr="000000"/>
      </a:dk1>
      <a:lt1>
        <a:sysClr val="window" lastClr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Austin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Austin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  <a:lumMod val="100000"/>
              </a:schemeClr>
            </a:gs>
          </a:gsLst>
          <a:lin ang="5040000" scaled="1"/>
        </a:gradFill>
        <a:gradFill rotWithShape="1">
          <a:gsLst>
            <a:gs pos="0">
              <a:schemeClr val="phClr"/>
            </a:gs>
            <a:gs pos="100000">
              <a:schemeClr val="phClr">
                <a:shade val="75000"/>
                <a:satMod val="120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>
            <a:bevelT w="50800" h="12700" prst="softRound"/>
          </a:sp3d>
        </a:effectStyle>
        <a:effectStyle>
          <a:effectLst>
            <a:outerShdw blurRad="44450" dist="50800" dir="5400000" sx="96000" rotWithShape="0">
              <a:srgbClr val="000000">
                <a:alpha val="3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 contourW="15875" prstMaterial="metal">
            <a:bevelT w="101600" h="25400" prst="softRound"/>
            <a:contourClr>
              <a:schemeClr val="phClr">
                <a:shade val="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94000"/>
                <a:satMod val="114000"/>
                <a:lumMod val="96000"/>
              </a:schemeClr>
            </a:gs>
            <a:gs pos="62000">
              <a:schemeClr val="phClr">
                <a:tint val="92000"/>
                <a:shade val="66000"/>
                <a:satMod val="110000"/>
                <a:lumMod val="80000"/>
              </a:schemeClr>
            </a:gs>
            <a:gs pos="100000">
              <a:schemeClr val="phClr">
                <a:tint val="89000"/>
                <a:shade val="62000"/>
                <a:satMod val="110000"/>
                <a:lumMod val="72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80000"/>
                <a:shade val="58000"/>
              </a:schemeClr>
              <a:schemeClr val="phClr">
                <a:tint val="73000"/>
                <a:shade val="68000"/>
                <a:satMod val="15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Austin.thmx</Template>
  <TotalTime>8786</TotalTime>
  <Words>4417</Words>
  <Application>Microsoft Macintosh PowerPoint</Application>
  <PresentationFormat>On-screen Show (4:3)</PresentationFormat>
  <Paragraphs>715</Paragraphs>
  <Slides>234</Slides>
  <Notes>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234</vt:i4>
      </vt:variant>
    </vt:vector>
  </HeadingPairs>
  <TitlesOfParts>
    <vt:vector size="235" baseType="lpstr">
      <vt:lpstr>Austin</vt:lpstr>
      <vt:lpstr>Desarrollo Web utilizando Spring 3.0</vt:lpstr>
      <vt:lpstr>Introducción a Desarrollo Web</vt:lpstr>
      <vt:lpstr>Spring Core</vt:lpstr>
      <vt:lpstr>Historia</vt:lpstr>
      <vt:lpstr>Simplifica Java</vt:lpstr>
      <vt:lpstr>EJB 2.0</vt:lpstr>
      <vt:lpstr>Spring</vt:lpstr>
      <vt:lpstr>Acoplamiento</vt:lpstr>
      <vt:lpstr>Desacoplamiento (DI)</vt:lpstr>
      <vt:lpstr>Prueba Unitaria</vt:lpstr>
      <vt:lpstr>Ejemplo</vt:lpstr>
      <vt:lpstr>AOP</vt:lpstr>
      <vt:lpstr>Problemas que resuelve</vt:lpstr>
      <vt:lpstr>Ejemplo del problema</vt:lpstr>
      <vt:lpstr>Problema resuelto con AOP</vt:lpstr>
      <vt:lpstr>AOP</vt:lpstr>
      <vt:lpstr>¿Solución?</vt:lpstr>
      <vt:lpstr>Utilizando AOP</vt:lpstr>
      <vt:lpstr>Ejemplo</vt:lpstr>
      <vt:lpstr>Contenedor</vt:lpstr>
      <vt:lpstr>Contextos</vt:lpstr>
      <vt:lpstr>Ejemplos</vt:lpstr>
      <vt:lpstr>Ciclo de vida</vt:lpstr>
      <vt:lpstr>Módulos</vt:lpstr>
      <vt:lpstr>Core</vt:lpstr>
      <vt:lpstr>AOP</vt:lpstr>
      <vt:lpstr>Acceso a Datos e Integración</vt:lpstr>
      <vt:lpstr>Web y Acceso Remoto</vt:lpstr>
      <vt:lpstr>Pruebas</vt:lpstr>
      <vt:lpstr>Otros módulos</vt:lpstr>
      <vt:lpstr>Nuevo en 2.5</vt:lpstr>
      <vt:lpstr>Nuevo en 3.0</vt:lpstr>
      <vt:lpstr>Nuevo en 3.0 (cont.)</vt:lpstr>
      <vt:lpstr>Conexiones (Wiring)</vt:lpstr>
      <vt:lpstr>Namespaces</vt:lpstr>
      <vt:lpstr>Namespaces (cont.)</vt:lpstr>
      <vt:lpstr>Namespaces (cont.)</vt:lpstr>
      <vt:lpstr>Namespaces (cont.)</vt:lpstr>
      <vt:lpstr>Ejercicio</vt:lpstr>
      <vt:lpstr>Alcances</vt:lpstr>
      <vt:lpstr>Alcances</vt:lpstr>
      <vt:lpstr>Alcances</vt:lpstr>
      <vt:lpstr>Ejemplo</vt:lpstr>
      <vt:lpstr>Inicialización y Destrucción</vt:lpstr>
      <vt:lpstr>Inicialización y Destrucción (cont.)</vt:lpstr>
      <vt:lpstr>PowerPoint Presentation</vt:lpstr>
      <vt:lpstr>Inyectando propiedades</vt:lpstr>
      <vt:lpstr>Inyectando propiedades</vt:lpstr>
      <vt:lpstr>Inyectando propiedades</vt:lpstr>
      <vt:lpstr>Inyectando propiedades</vt:lpstr>
      <vt:lpstr>Inyectando colecciones</vt:lpstr>
      <vt:lpstr>Inyectando colecciones</vt:lpstr>
      <vt:lpstr>Inyectando colecciones</vt:lpstr>
      <vt:lpstr>Inyectando colecciones</vt:lpstr>
      <vt:lpstr>Inyectando colecciones</vt:lpstr>
      <vt:lpstr>Inyectando colecciones</vt:lpstr>
      <vt:lpstr>Inyectando colecciones</vt:lpstr>
      <vt:lpstr>Inyectando colecciones</vt:lpstr>
      <vt:lpstr>Inyectando colecciones</vt:lpstr>
      <vt:lpstr>PowerPoint Presentation</vt:lpstr>
      <vt:lpstr>Inyectando propiedades automáticamente</vt:lpstr>
      <vt:lpstr>Inyectando propiedades automáticamente</vt:lpstr>
      <vt:lpstr>Inyectando byName</vt:lpstr>
      <vt:lpstr>Inyectando byName</vt:lpstr>
      <vt:lpstr>Inyectando byType</vt:lpstr>
      <vt:lpstr>Inyectando byType</vt:lpstr>
      <vt:lpstr>Inyectando por constructor</vt:lpstr>
      <vt:lpstr>Inyectando por constructor</vt:lpstr>
      <vt:lpstr>Auto detectar la inyección</vt:lpstr>
      <vt:lpstr>Configuración general de la auto inyección</vt:lpstr>
      <vt:lpstr>Mezclar auto inyección con la explícita</vt:lpstr>
      <vt:lpstr>Mezclar auto inyección con la explícita</vt:lpstr>
      <vt:lpstr>Inyectando con anotaciones</vt:lpstr>
      <vt:lpstr>Inyectando con anotaciones</vt:lpstr>
      <vt:lpstr>Inyectando con anotaciones</vt:lpstr>
      <vt:lpstr>@Autowired</vt:lpstr>
      <vt:lpstr>@Autowired</vt:lpstr>
      <vt:lpstr>@Autowired</vt:lpstr>
      <vt:lpstr>@Autowired</vt:lpstr>
      <vt:lpstr>@Autowired</vt:lpstr>
      <vt:lpstr>Seleccionar</vt:lpstr>
      <vt:lpstr>Seleccionar</vt:lpstr>
      <vt:lpstr>@Inject</vt:lpstr>
      <vt:lpstr>@Inject</vt:lpstr>
      <vt:lpstr>@Inject</vt:lpstr>
      <vt:lpstr>@Value</vt:lpstr>
      <vt:lpstr>Descubrimiento automático</vt:lpstr>
      <vt:lpstr>Descubrimiento automático</vt:lpstr>
      <vt:lpstr>Descubrimiento automático</vt:lpstr>
      <vt:lpstr>Descubrimiento automático</vt:lpstr>
      <vt:lpstr>Descubrimiento automático</vt:lpstr>
      <vt:lpstr>Descubrimiento automático</vt:lpstr>
      <vt:lpstr>Descubrimiento automático</vt:lpstr>
      <vt:lpstr>Descubrimiento automático</vt:lpstr>
      <vt:lpstr>Descubrimiento automático</vt:lpstr>
      <vt:lpstr>Descubrimiento automático</vt:lpstr>
      <vt:lpstr>Ejercicio</vt:lpstr>
      <vt:lpstr>AOP</vt:lpstr>
      <vt:lpstr>AOP</vt:lpstr>
      <vt:lpstr>AOP</vt:lpstr>
      <vt:lpstr>ADVICE</vt:lpstr>
      <vt:lpstr>Tipos de advice</vt:lpstr>
      <vt:lpstr>Tipos de advice (cont.)</vt:lpstr>
      <vt:lpstr>JOIN POINTS</vt:lpstr>
      <vt:lpstr>POINTCUTS</vt:lpstr>
      <vt:lpstr>ASPECTS</vt:lpstr>
      <vt:lpstr>INTRODUCTIONS</vt:lpstr>
      <vt:lpstr>WEAVING (coser)</vt:lpstr>
      <vt:lpstr>Definición de Pointcuts</vt:lpstr>
      <vt:lpstr>Definición de Pointcuts (cont.)</vt:lpstr>
      <vt:lpstr>Definición de Pointcuts (cont.)</vt:lpstr>
      <vt:lpstr>Definición de Pointcuts (cont.)</vt:lpstr>
      <vt:lpstr>Definición de Pointcuts (cont.)</vt:lpstr>
      <vt:lpstr>Crear pointcuts</vt:lpstr>
      <vt:lpstr>Crear pointcuts</vt:lpstr>
      <vt:lpstr>Designador bean() de Spring</vt:lpstr>
      <vt:lpstr>AOP con XML</vt:lpstr>
      <vt:lpstr>AOP con XML (cont.)</vt:lpstr>
      <vt:lpstr>AOP con XML (cont.)</vt:lpstr>
      <vt:lpstr>Clase que ofrece el advice</vt:lpstr>
      <vt:lpstr>Definición del bean</vt:lpstr>
      <vt:lpstr>Configuración con XML</vt:lpstr>
      <vt:lpstr>Ejecución</vt:lpstr>
      <vt:lpstr>Optimizando pointcut</vt:lpstr>
      <vt:lpstr>Implementando around</vt:lpstr>
      <vt:lpstr>Configurando around</vt:lpstr>
      <vt:lpstr>Implementando con parámetros</vt:lpstr>
      <vt:lpstr>Implementando con parámetros</vt:lpstr>
      <vt:lpstr>Implementando con parámetros</vt:lpstr>
      <vt:lpstr>Introducir nueva funcionalidad</vt:lpstr>
      <vt:lpstr>Introducir nueva funcionalidad</vt:lpstr>
      <vt:lpstr>AOP con anotaciones</vt:lpstr>
      <vt:lpstr>AOP con anotaciones (cont.)</vt:lpstr>
      <vt:lpstr>around con anotaciones</vt:lpstr>
      <vt:lpstr>Pasando argumentos con advice anotado</vt:lpstr>
      <vt:lpstr>Agregar funcionalidad utilizando anotaciones</vt:lpstr>
      <vt:lpstr>Ejercicio</vt:lpstr>
      <vt:lpstr>Básicos de Spring</vt:lpstr>
      <vt:lpstr>Acceso a Datos</vt:lpstr>
      <vt:lpstr>Acceso a Datos</vt:lpstr>
      <vt:lpstr>Acceso a Datos</vt:lpstr>
      <vt:lpstr>Templates  y Callbacks</vt:lpstr>
      <vt:lpstr>Plantillas (Templates)</vt:lpstr>
      <vt:lpstr>Plantillas (Templates)</vt:lpstr>
      <vt:lpstr>Plantillas (Templates)</vt:lpstr>
      <vt:lpstr>DAO Support</vt:lpstr>
      <vt:lpstr>DAO Support</vt:lpstr>
      <vt:lpstr>DAO Support</vt:lpstr>
      <vt:lpstr>Acceso mediante JNDI</vt:lpstr>
      <vt:lpstr>Acceso a través de DBCP</vt:lpstr>
      <vt:lpstr>Acceso a través del DriverManagerDataSource</vt:lpstr>
      <vt:lpstr>Declaración de SQL</vt:lpstr>
      <vt:lpstr>Insertar Datos</vt:lpstr>
      <vt:lpstr>Actualizar Datos</vt:lpstr>
      <vt:lpstr>Obtener Datos</vt:lpstr>
      <vt:lpstr>Utilizando Templates</vt:lpstr>
      <vt:lpstr>Utilizando Templates</vt:lpstr>
      <vt:lpstr>Insertar Datos</vt:lpstr>
      <vt:lpstr>Obtener Datos</vt:lpstr>
      <vt:lpstr>Uso de parámetros con nombre</vt:lpstr>
      <vt:lpstr>Extender las clases de soporte</vt:lpstr>
      <vt:lpstr>Extender las clases de soporte</vt:lpstr>
      <vt:lpstr>Demo</vt:lpstr>
      <vt:lpstr>Ejercicio</vt:lpstr>
      <vt:lpstr>Spring ORM</vt:lpstr>
      <vt:lpstr>Spring ORM</vt:lpstr>
      <vt:lpstr>Hibernate</vt:lpstr>
      <vt:lpstr>Hibernate</vt:lpstr>
      <vt:lpstr>Hibernate</vt:lpstr>
      <vt:lpstr>Hibernate</vt:lpstr>
      <vt:lpstr>Demo</vt:lpstr>
      <vt:lpstr>Ejercicio</vt:lpstr>
      <vt:lpstr>JPA</vt:lpstr>
      <vt:lpstr>Configurando JPA a nivel Aplicación</vt:lpstr>
      <vt:lpstr>Configurando JPA a nivel contenedor</vt:lpstr>
      <vt:lpstr>Configurando JPA a nivel contenedor</vt:lpstr>
      <vt:lpstr>Configurando JPA a nivel contenedor</vt:lpstr>
      <vt:lpstr>Demo</vt:lpstr>
      <vt:lpstr>Configurando JPA</vt:lpstr>
      <vt:lpstr>Ejercicio</vt:lpstr>
      <vt:lpstr>Administrando Transacciones</vt:lpstr>
      <vt:lpstr>Transacciones</vt:lpstr>
      <vt:lpstr>Administradores de Transacciones</vt:lpstr>
      <vt:lpstr>Administradores de Transacciones</vt:lpstr>
      <vt:lpstr>Administradores de Transacciones</vt:lpstr>
      <vt:lpstr>Administradores de Transacciones</vt:lpstr>
      <vt:lpstr>JDBC</vt:lpstr>
      <vt:lpstr>Hibernate</vt:lpstr>
      <vt:lpstr>JPA</vt:lpstr>
      <vt:lpstr>JTA</vt:lpstr>
      <vt:lpstr>Propagación de la Transacción</vt:lpstr>
      <vt:lpstr>Propagación de la Transacción</vt:lpstr>
      <vt:lpstr>Propagación de la Transacción</vt:lpstr>
      <vt:lpstr>Propagación de la Transacción</vt:lpstr>
      <vt:lpstr>Problemas de la Concurrencia</vt:lpstr>
      <vt:lpstr>Problemas de la Concurrencia</vt:lpstr>
      <vt:lpstr>Niveles de aislamiento</vt:lpstr>
      <vt:lpstr>Niveles de aislamiento</vt:lpstr>
      <vt:lpstr>Niveles de aislamiento</vt:lpstr>
      <vt:lpstr>Más propiedades</vt:lpstr>
      <vt:lpstr>Más propiedades</vt:lpstr>
      <vt:lpstr>Configuración</vt:lpstr>
      <vt:lpstr>Configuración</vt:lpstr>
      <vt:lpstr>Opciones de &lt;tx:method&gt;</vt:lpstr>
      <vt:lpstr>Opciones de &lt;tx:method&gt;</vt:lpstr>
      <vt:lpstr>Transacción con AOP</vt:lpstr>
      <vt:lpstr>Transacciones con anotaciones</vt:lpstr>
      <vt:lpstr>Ejemplo</vt:lpstr>
      <vt:lpstr>Ejercicio</vt:lpstr>
      <vt:lpstr>Spring MVC</vt:lpstr>
      <vt:lpstr>Configuración en web.xml</vt:lpstr>
      <vt:lpstr>Configuración</vt:lpstr>
      <vt:lpstr>Ejemplo</vt:lpstr>
      <vt:lpstr>Resolución de Vistas</vt:lpstr>
      <vt:lpstr>Resolución de Vistas</vt:lpstr>
      <vt:lpstr>Configuración de Resolución de Vistas</vt:lpstr>
      <vt:lpstr>Configuración de Resolución de Vistas</vt:lpstr>
      <vt:lpstr>Ejemplo</vt:lpstr>
      <vt:lpstr>Spring Security</vt:lpstr>
      <vt:lpstr>Módulos</vt:lpstr>
      <vt:lpstr>Configuración</vt:lpstr>
      <vt:lpstr>Configuración</vt:lpstr>
      <vt:lpstr>Configurando la seguridad</vt:lpstr>
      <vt:lpstr>Ejemplo</vt:lpstr>
      <vt:lpstr>Configurando la seguridad</vt:lpstr>
      <vt:lpstr>Expresiones</vt:lpstr>
      <vt:lpstr>Expresiones</vt:lpstr>
      <vt:lpstr>Obligando el HTTPS</vt:lpstr>
      <vt:lpstr>Asegurando la vista</vt:lpstr>
      <vt:lpstr>Declaración de Tags</vt:lpstr>
      <vt:lpstr>Propiedades de authentication</vt:lpstr>
      <vt:lpstr>&lt;security:authorize&gt;</vt:lpstr>
      <vt:lpstr>Autenticando usuarios</vt:lpstr>
      <vt:lpstr>Integrando Spring</vt:lpstr>
    </vt:vector>
  </TitlesOfParts>
  <Company>Universidad de Montemorelos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Desarrollo Web utilizando Spring 3.0</dc:title>
  <dc:creator>J. David Mendoza</dc:creator>
  <cp:lastModifiedBy>J. David Mendoza</cp:lastModifiedBy>
  <cp:revision>106</cp:revision>
  <dcterms:created xsi:type="dcterms:W3CDTF">2011-11-16T14:53:00Z</dcterms:created>
  <dcterms:modified xsi:type="dcterms:W3CDTF">2011-11-22T17:21:09Z</dcterms:modified>
</cp:coreProperties>
</file>